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60" r:id="rId2"/>
  </p:sldMasterIdLst>
  <p:notesMasterIdLst>
    <p:notesMasterId r:id="rId28"/>
  </p:notesMasterIdLst>
  <p:sldIdLst>
    <p:sldId id="326" r:id="rId3"/>
    <p:sldId id="327" r:id="rId4"/>
    <p:sldId id="328" r:id="rId5"/>
    <p:sldId id="275" r:id="rId6"/>
    <p:sldId id="276" r:id="rId7"/>
    <p:sldId id="288" r:id="rId8"/>
    <p:sldId id="291" r:id="rId9"/>
    <p:sldId id="347" r:id="rId10"/>
    <p:sldId id="348" r:id="rId11"/>
    <p:sldId id="290" r:id="rId12"/>
    <p:sldId id="346" r:id="rId13"/>
    <p:sldId id="292" r:id="rId14"/>
    <p:sldId id="289" r:id="rId15"/>
    <p:sldId id="287" r:id="rId16"/>
    <p:sldId id="349" r:id="rId17"/>
    <p:sldId id="295" r:id="rId18"/>
    <p:sldId id="350" r:id="rId19"/>
    <p:sldId id="297" r:id="rId20"/>
    <p:sldId id="298" r:id="rId21"/>
    <p:sldId id="296" r:id="rId22"/>
    <p:sldId id="339" r:id="rId23"/>
    <p:sldId id="293" r:id="rId24"/>
    <p:sldId id="332" r:id="rId25"/>
    <p:sldId id="334" r:id="rId26"/>
    <p:sldId id="333" r:id="rId27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3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141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7AB01-646D-439F-8262-E60AF73EF288}" type="datetimeFigureOut">
              <a:rPr lang="en-US" smtClean="0"/>
              <a:pPr/>
              <a:t>7/10/2011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0E1A8-356F-43C8-8627-38A803EC66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4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D7A1AA2-BE5E-4420-BCC9-94D5C36FA3A0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465" y="686474"/>
            <a:ext cx="4941072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0E1A8-356F-43C8-8627-38A803EC66C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0E1A8-356F-43C8-8627-38A803EC66C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16365"/>
                </a:solidFill>
                <a:latin typeface="Bliss Pro"/>
                <a:cs typeface="Blis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1636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66600" y="180001"/>
            <a:ext cx="840400" cy="5602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66600" y="180001"/>
            <a:ext cx="840400" cy="5602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075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54075"/>
            <a:ext cx="5111750" cy="52720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16126"/>
            <a:ext cx="3008313" cy="4110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5D96A-5A56-F843-B5A6-AB19E25093DC}" type="datetimeFigureOut">
              <a:rPr/>
              <a:pPr/>
              <a:t>10/22/08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D73BF-4F90-BF4A-B58E-D4B49D89A2FA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df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it logo RGB outlin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0000" y="361441"/>
            <a:ext cx="1094234" cy="11948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pic>
        <p:nvPicPr>
          <p:cNvPr id="7" name="Picture 6" descr="iit logo RGB outline without text.ai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180000" y="180000"/>
            <a:ext cx="660400" cy="5588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553200"/>
            <a:ext cx="9144000" cy="168275"/>
          </a:xfrm>
          <a:prstGeom prst="rect">
            <a:avLst/>
          </a:prstGeom>
          <a:solidFill>
            <a:srgbClr val="61636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C05D96A-5A56-F843-B5A6-AB19E25093DC}" type="datetimeFigureOut">
              <a:rPr lang="en-GB"/>
              <a:pPr/>
              <a:t>10/07/2011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AAD73BF-4F90-BF4A-B58E-D4B49D89A2FA}" type="slidenum">
              <a:rPr lang="en-GB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616365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ln>
            <a:noFill/>
          </a:ln>
          <a:solidFill>
            <a:srgbClr val="61636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ris.liralab.it/iCub/dox/html/icub_resource_finder_basic.html" TargetMode="External"/><Relationship Id="rId2" Type="http://schemas.openxmlformats.org/officeDocument/2006/relationships/hyperlink" Target="http://eris.liralab.it/wiki/Configuration_and_resource_file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ris.liralab.it/iCub/dox/html/icub_resource_finder_advanced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ris.liralab.it/yarpdoc/d9/d26/classyarp_1_1os_1_1RFModule.html" TargetMode="External"/><Relationship Id="rId2" Type="http://schemas.openxmlformats.org/officeDocument/2006/relationships/hyperlink" Target="http://eris.liralab.it/iCub/dox/html/icub_tutorial_module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ris.liralab.it/iCub/dox/html/icub_rate_thread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1770058"/>
            <a:ext cx="7696200" cy="9445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Modules and Applications</a:t>
            </a:r>
            <a:endParaRPr lang="en-US" sz="54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2358648" y="3551202"/>
            <a:ext cx="4443790" cy="2326430"/>
            <a:chOff x="1714479" y="3357562"/>
            <a:chExt cx="6140523" cy="3214710"/>
          </a:xfrm>
        </p:grpSpPr>
        <p:sp>
          <p:nvSpPr>
            <p:cNvPr id="4" name="Cloud 3"/>
            <p:cNvSpPr/>
            <p:nvPr/>
          </p:nvSpPr>
          <p:spPr bwMode="auto">
            <a:xfrm>
              <a:off x="4177708" y="3357562"/>
              <a:ext cx="1486986" cy="1148776"/>
            </a:xfrm>
            <a:prstGeom prst="clou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910" y="5444866"/>
              <a:ext cx="1925153" cy="10303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0902" y="5756397"/>
              <a:ext cx="767387" cy="8158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52041" y="5652978"/>
              <a:ext cx="831559" cy="9192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2635685" y="6504602"/>
              <a:ext cx="962577" cy="1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Cloud 8"/>
            <p:cNvSpPr/>
            <p:nvPr/>
          </p:nvSpPr>
          <p:spPr bwMode="auto">
            <a:xfrm>
              <a:off x="6005545" y="4224395"/>
              <a:ext cx="1849457" cy="1262940"/>
            </a:xfrm>
            <a:prstGeom prst="cloud">
              <a:avLst/>
            </a:prstGeom>
            <a:solidFill>
              <a:schemeClr val="accent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Cloud 9"/>
            <p:cNvSpPr/>
            <p:nvPr/>
          </p:nvSpPr>
          <p:spPr bwMode="auto">
            <a:xfrm>
              <a:off x="1714479" y="3800568"/>
              <a:ext cx="1564047" cy="1061725"/>
            </a:xfrm>
            <a:prstGeom prst="cloud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23"/>
            <p:cNvSpPr>
              <a:spLocks noChangeArrowheads="1"/>
            </p:cNvSpPr>
            <p:nvPr/>
          </p:nvSpPr>
          <p:spPr bwMode="auto">
            <a:xfrm>
              <a:off x="1880370" y="4109640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24"/>
            <p:cNvSpPr>
              <a:spLocks noChangeArrowheads="1"/>
            </p:cNvSpPr>
            <p:nvPr/>
          </p:nvSpPr>
          <p:spPr bwMode="auto">
            <a:xfrm>
              <a:off x="2387746" y="4433095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25"/>
            <p:cNvSpPr>
              <a:spLocks noChangeArrowheads="1"/>
            </p:cNvSpPr>
            <p:nvPr/>
          </p:nvSpPr>
          <p:spPr bwMode="auto">
            <a:xfrm>
              <a:off x="2725998" y="3947913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26"/>
            <p:cNvSpPr>
              <a:spLocks noChangeArrowheads="1"/>
            </p:cNvSpPr>
            <p:nvPr/>
          </p:nvSpPr>
          <p:spPr bwMode="auto">
            <a:xfrm>
              <a:off x="6312893" y="4790965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27"/>
            <p:cNvSpPr>
              <a:spLocks noChangeArrowheads="1"/>
            </p:cNvSpPr>
            <p:nvPr/>
          </p:nvSpPr>
          <p:spPr bwMode="auto">
            <a:xfrm>
              <a:off x="6651145" y="4467511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28"/>
            <p:cNvSpPr>
              <a:spLocks noChangeArrowheads="1"/>
            </p:cNvSpPr>
            <p:nvPr/>
          </p:nvSpPr>
          <p:spPr bwMode="auto">
            <a:xfrm>
              <a:off x="6820271" y="4952692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29"/>
            <p:cNvSpPr>
              <a:spLocks noChangeArrowheads="1"/>
            </p:cNvSpPr>
            <p:nvPr/>
          </p:nvSpPr>
          <p:spPr bwMode="auto">
            <a:xfrm>
              <a:off x="7158522" y="4467511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8" name="AutoShape 33"/>
            <p:cNvCxnSpPr>
              <a:cxnSpLocks noChangeShapeType="1"/>
              <a:stCxn id="11" idx="5"/>
              <a:endCxn id="12" idx="2"/>
            </p:cNvCxnSpPr>
            <p:nvPr/>
          </p:nvCxnSpPr>
          <p:spPr bwMode="auto">
            <a:xfrm>
              <a:off x="2169293" y="4385924"/>
              <a:ext cx="218454" cy="208897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" name="AutoShape 34"/>
            <p:cNvCxnSpPr>
              <a:cxnSpLocks noChangeShapeType="1"/>
              <a:stCxn id="12" idx="7"/>
              <a:endCxn id="13" idx="4"/>
            </p:cNvCxnSpPr>
            <p:nvPr/>
          </p:nvCxnSpPr>
          <p:spPr bwMode="auto">
            <a:xfrm rot="5400000" flipH="1" flipV="1">
              <a:off x="2681244" y="4266586"/>
              <a:ext cx="209096" cy="218662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" name="AutoShape 35"/>
            <p:cNvCxnSpPr>
              <a:cxnSpLocks noChangeShapeType="1"/>
              <a:stCxn id="13" idx="2"/>
              <a:endCxn id="11" idx="6"/>
            </p:cNvCxnSpPr>
            <p:nvPr/>
          </p:nvCxnSpPr>
          <p:spPr bwMode="auto">
            <a:xfrm flipH="1">
              <a:off x="2217447" y="4109640"/>
              <a:ext cx="507377" cy="161728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" name="AutoShape 36"/>
            <p:cNvCxnSpPr>
              <a:cxnSpLocks noChangeShapeType="1"/>
              <a:stCxn id="14" idx="6"/>
              <a:endCxn id="16" idx="2"/>
            </p:cNvCxnSpPr>
            <p:nvPr/>
          </p:nvCxnSpPr>
          <p:spPr bwMode="auto">
            <a:xfrm>
              <a:off x="6649970" y="4952692"/>
              <a:ext cx="170300" cy="161728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" name="AutoShape 37"/>
            <p:cNvCxnSpPr>
              <a:cxnSpLocks noChangeShapeType="1"/>
              <a:stCxn id="16" idx="7"/>
              <a:endCxn id="17" idx="3"/>
            </p:cNvCxnSpPr>
            <p:nvPr/>
          </p:nvCxnSpPr>
          <p:spPr bwMode="auto">
            <a:xfrm flipV="1">
              <a:off x="7109193" y="4743796"/>
              <a:ext cx="98657" cy="256068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" name="AutoShape 38"/>
            <p:cNvCxnSpPr>
              <a:cxnSpLocks noChangeShapeType="1"/>
              <a:stCxn id="14" idx="0"/>
              <a:endCxn id="15" idx="2"/>
            </p:cNvCxnSpPr>
            <p:nvPr/>
          </p:nvCxnSpPr>
          <p:spPr bwMode="auto">
            <a:xfrm rot="5400000" flipH="1" flipV="1">
              <a:off x="6485719" y="4625539"/>
              <a:ext cx="161727" cy="169127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" name="AutoShape 39"/>
            <p:cNvCxnSpPr>
              <a:cxnSpLocks noChangeShapeType="1"/>
              <a:stCxn id="17" idx="2"/>
              <a:endCxn id="15" idx="6"/>
            </p:cNvCxnSpPr>
            <p:nvPr/>
          </p:nvCxnSpPr>
          <p:spPr bwMode="auto">
            <a:xfrm flipH="1">
              <a:off x="6988220" y="4629238"/>
              <a:ext cx="169125" cy="1122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5" name="Cloud 24"/>
            <p:cNvSpPr/>
            <p:nvPr/>
          </p:nvSpPr>
          <p:spPr bwMode="auto">
            <a:xfrm>
              <a:off x="3265692" y="4467511"/>
              <a:ext cx="1849457" cy="1265277"/>
            </a:xfrm>
            <a:prstGeom prst="cloud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3573692" y="5035818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3918917" y="4739096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4081067" y="5197545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4419320" y="4712364"/>
              <a:ext cx="338251" cy="32345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AutoShape 36"/>
            <p:cNvCxnSpPr>
              <a:cxnSpLocks noChangeShapeType="1"/>
              <a:stCxn id="26" idx="6"/>
              <a:endCxn id="28" idx="2"/>
            </p:cNvCxnSpPr>
            <p:nvPr/>
          </p:nvCxnSpPr>
          <p:spPr bwMode="auto">
            <a:xfrm>
              <a:off x="3910768" y="5197545"/>
              <a:ext cx="170300" cy="161728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" name="AutoShape 37"/>
            <p:cNvCxnSpPr>
              <a:cxnSpLocks noChangeShapeType="1"/>
              <a:stCxn id="28" idx="7"/>
              <a:endCxn id="29" idx="3"/>
            </p:cNvCxnSpPr>
            <p:nvPr/>
          </p:nvCxnSpPr>
          <p:spPr bwMode="auto">
            <a:xfrm flipV="1">
              <a:off x="4369992" y="4988647"/>
              <a:ext cx="98657" cy="256068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2" name="AutoShape 38"/>
            <p:cNvCxnSpPr>
              <a:cxnSpLocks noChangeShapeType="1"/>
              <a:stCxn id="26" idx="0"/>
              <a:endCxn id="27" idx="2"/>
            </p:cNvCxnSpPr>
            <p:nvPr/>
          </p:nvCxnSpPr>
          <p:spPr bwMode="auto">
            <a:xfrm rot="5400000" flipH="1" flipV="1">
              <a:off x="3763370" y="4880273"/>
              <a:ext cx="134994" cy="176099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AutoShape 39"/>
            <p:cNvCxnSpPr>
              <a:cxnSpLocks noChangeShapeType="1"/>
              <a:stCxn id="29" idx="2"/>
              <a:endCxn id="27" idx="6"/>
            </p:cNvCxnSpPr>
            <p:nvPr/>
          </p:nvCxnSpPr>
          <p:spPr bwMode="auto">
            <a:xfrm rot="10800000" flipV="1">
              <a:off x="4257167" y="4874092"/>
              <a:ext cx="162153" cy="26733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Curved Connector 64"/>
            <p:cNvCxnSpPr>
              <a:cxnSpLocks noChangeShapeType="1"/>
              <a:stCxn id="12" idx="4"/>
              <a:endCxn id="26" idx="2"/>
            </p:cNvCxnSpPr>
            <p:nvPr/>
          </p:nvCxnSpPr>
          <p:spPr bwMode="auto">
            <a:xfrm rot="16200000" flipH="1">
              <a:off x="2844784" y="4468637"/>
              <a:ext cx="440995" cy="1016819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Curved Connector 66"/>
            <p:cNvCxnSpPr>
              <a:cxnSpLocks noChangeShapeType="1"/>
              <a:stCxn id="38" idx="2"/>
              <a:endCxn id="27" idx="0"/>
            </p:cNvCxnSpPr>
            <p:nvPr/>
          </p:nvCxnSpPr>
          <p:spPr bwMode="auto">
            <a:xfrm rot="10800000" flipV="1">
              <a:off x="4088043" y="4179119"/>
              <a:ext cx="575303" cy="559977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Curved Connector 68"/>
            <p:cNvCxnSpPr>
              <a:cxnSpLocks noChangeShapeType="1"/>
              <a:stCxn id="28" idx="4"/>
              <a:endCxn id="14" idx="3"/>
            </p:cNvCxnSpPr>
            <p:nvPr/>
          </p:nvCxnSpPr>
          <p:spPr bwMode="auto">
            <a:xfrm rot="5400000" flipH="1" flipV="1">
              <a:off x="5079337" y="4237907"/>
              <a:ext cx="453948" cy="2112236"/>
            </a:xfrm>
            <a:prstGeom prst="curvedConnector3">
              <a:avLst>
                <a:gd name="adj1" fmla="val -56012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7" name="Shape 70"/>
            <p:cNvCxnSpPr>
              <a:cxnSpLocks noChangeShapeType="1"/>
              <a:endCxn id="15" idx="1"/>
            </p:cNvCxnSpPr>
            <p:nvPr/>
          </p:nvCxnSpPr>
          <p:spPr bwMode="auto">
            <a:xfrm flipV="1">
              <a:off x="4757571" y="4514880"/>
              <a:ext cx="1943110" cy="347414"/>
            </a:xfrm>
            <a:prstGeom prst="curvedConnector4">
              <a:avLst>
                <a:gd name="adj1" fmla="val 38960"/>
                <a:gd name="adj2" fmla="val 21304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8" name="Oval 26"/>
            <p:cNvSpPr>
              <a:spLocks noChangeArrowheads="1"/>
            </p:cNvSpPr>
            <p:nvPr/>
          </p:nvSpPr>
          <p:spPr bwMode="auto">
            <a:xfrm>
              <a:off x="4663345" y="4008407"/>
              <a:ext cx="338251" cy="34142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4494221" y="3602966"/>
              <a:ext cx="338251" cy="34142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9"/>
            <p:cNvSpPr>
              <a:spLocks noChangeArrowheads="1"/>
            </p:cNvSpPr>
            <p:nvPr/>
          </p:nvSpPr>
          <p:spPr bwMode="auto">
            <a:xfrm>
              <a:off x="5001596" y="3602966"/>
              <a:ext cx="338251" cy="341424"/>
            </a:xfrm>
            <a:prstGeom prst="ellipse">
              <a:avLst/>
            </a:prstGeom>
            <a:solidFill>
              <a:srgbClr val="CCCCCC"/>
            </a:solidFill>
            <a:ln w="108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1" name="Curved Connector 62"/>
            <p:cNvCxnSpPr>
              <a:cxnSpLocks noChangeShapeType="1"/>
              <a:stCxn id="13" idx="7"/>
              <a:endCxn id="39" idx="2"/>
            </p:cNvCxnSpPr>
            <p:nvPr/>
          </p:nvCxnSpPr>
          <p:spPr bwMode="auto">
            <a:xfrm rot="5400000" flipH="1" flipV="1">
              <a:off x="3643666" y="3144727"/>
              <a:ext cx="221603" cy="1479507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2" name="Straight Arrow Connector 72"/>
            <p:cNvCxnSpPr>
              <a:cxnSpLocks noChangeShapeType="1"/>
              <a:stCxn id="40" idx="3"/>
              <a:endCxn id="38" idx="7"/>
            </p:cNvCxnSpPr>
            <p:nvPr/>
          </p:nvCxnSpPr>
          <p:spPr bwMode="auto">
            <a:xfrm rot="5400000">
              <a:off x="4919588" y="3926862"/>
              <a:ext cx="164017" cy="99072"/>
            </a:xfrm>
            <a:prstGeom prst="straightConnector1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3" name="Curved Connector 75"/>
            <p:cNvCxnSpPr>
              <a:cxnSpLocks noChangeShapeType="1"/>
              <a:stCxn id="39" idx="6"/>
              <a:endCxn id="40" idx="2"/>
            </p:cNvCxnSpPr>
            <p:nvPr/>
          </p:nvCxnSpPr>
          <p:spPr bwMode="auto">
            <a:xfrm>
              <a:off x="4832472" y="3773677"/>
              <a:ext cx="169125" cy="1187"/>
            </a:xfrm>
            <a:prstGeom prst="curvedConnector3">
              <a:avLst>
                <a:gd name="adj1" fmla="val 50000"/>
              </a:avLst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4" name="Shape 79"/>
            <p:cNvCxnSpPr>
              <a:cxnSpLocks noChangeShapeType="1"/>
              <a:stCxn id="40" idx="6"/>
              <a:endCxn id="15" idx="0"/>
            </p:cNvCxnSpPr>
            <p:nvPr/>
          </p:nvCxnSpPr>
          <p:spPr bwMode="auto">
            <a:xfrm>
              <a:off x="5339847" y="3773679"/>
              <a:ext cx="1480424" cy="693832"/>
            </a:xfrm>
            <a:prstGeom prst="curvedConnector2">
              <a:avLst/>
            </a:prstGeom>
            <a:noFill/>
            <a:ln w="108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the policy to use:</a:t>
            </a:r>
          </a:p>
          <a:p>
            <a:pPr>
              <a:buNone/>
            </a:pPr>
            <a:r>
              <a:rPr lang="en-US" sz="2800" dirty="0" err="1" smtClean="0"/>
              <a:t>ResourceFinder</a:t>
            </a:r>
            <a:r>
              <a:rPr lang="en-US" sz="2800" dirty="0" smtClean="0"/>
              <a:t> </a:t>
            </a:r>
            <a:r>
              <a:rPr lang="en-US" sz="2800" dirty="0" err="1" smtClean="0"/>
              <a:t>rf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dirty="0" err="1" smtClean="0"/>
              <a:t>rf.configure</a:t>
            </a:r>
            <a:r>
              <a:rPr lang="en-US" sz="2800" dirty="0" smtClean="0"/>
              <a:t>(“ICUB_ROOT”, </a:t>
            </a:r>
            <a:r>
              <a:rPr lang="en-US" sz="2800" dirty="0" err="1" smtClean="0"/>
              <a:t>argc</a:t>
            </a:r>
            <a:r>
              <a:rPr lang="en-US" sz="2800" dirty="0" smtClean="0"/>
              <a:t>, </a:t>
            </a:r>
            <a:r>
              <a:rPr lang="en-US" sz="2800" dirty="0" err="1" smtClean="0"/>
              <a:t>argv</a:t>
            </a:r>
            <a:r>
              <a:rPr lang="en-US" sz="2800" dirty="0" smtClean="0"/>
              <a:t>);</a:t>
            </a:r>
          </a:p>
          <a:p>
            <a:r>
              <a:rPr lang="en-US" dirty="0" smtClean="0"/>
              <a:t>The policy is specified in a txt file (ICUB_ROOT.ini), located with certain rules (e.g. $ICUB_ROOT, but also in /etc, this can be extended)</a:t>
            </a:r>
          </a:p>
          <a:p>
            <a:r>
              <a:rPr lang="en-US" dirty="0" smtClean="0"/>
              <a:t>The policy file describes the rule used by the </a:t>
            </a:r>
            <a:r>
              <a:rPr lang="en-US" dirty="0" err="1" smtClean="0"/>
              <a:t>ResourceFinder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28" y="1389081"/>
            <a:ext cx="6657964" cy="4754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“ICUB_ROOT” policy in full:</a:t>
            </a:r>
          </a:p>
          <a:p>
            <a:pPr lvl="1"/>
            <a:r>
              <a:rPr lang="en-US" sz="2400" dirty="0" smtClean="0"/>
              <a:t>locally in the working directory</a:t>
            </a:r>
          </a:p>
          <a:p>
            <a:pPr lvl="1"/>
            <a:r>
              <a:rPr lang="en-US" sz="2400" dirty="0" smtClean="0"/>
              <a:t>relative path if the name contains path information (as in: ../../</a:t>
            </a:r>
            <a:r>
              <a:rPr lang="en-US" sz="2400" dirty="0" err="1" smtClean="0"/>
              <a:t>mypath</a:t>
            </a:r>
            <a:r>
              <a:rPr lang="en-US" sz="2400" dirty="0" smtClean="0"/>
              <a:t>/random.ini)</a:t>
            </a:r>
          </a:p>
          <a:p>
            <a:pPr lvl="1"/>
            <a:r>
              <a:rPr lang="en-US" sz="2400" dirty="0" smtClean="0"/>
              <a:t>check in the $ICUB_ROOT/app/</a:t>
            </a:r>
            <a:r>
              <a:rPr lang="en-US" sz="2400" i="1" dirty="0" smtClean="0"/>
              <a:t>context</a:t>
            </a:r>
          </a:p>
          <a:p>
            <a:pPr lvl="1"/>
            <a:r>
              <a:rPr lang="en-US" sz="2400" dirty="0" smtClean="0"/>
              <a:t>if $ICUB_ROBOTNAME exists check $ICUB_ROOT/app/$ICUB_ROBOTNAME/conf</a:t>
            </a:r>
          </a:p>
          <a:p>
            <a:pPr lvl="1"/>
            <a:r>
              <a:rPr lang="en-US" sz="2400" dirty="0" smtClean="0"/>
              <a:t>check $ICUB_ROOT/app/default/conf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6560862" y="1785926"/>
            <a:ext cx="214314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75176" y="2130974"/>
            <a:ext cx="1797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intuitive behavior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6786578" y="3286124"/>
            <a:ext cx="214314" cy="15001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00893" y="3631172"/>
            <a:ext cx="1725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support  automation, reuse and deploy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usage: default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71600"/>
            <a:ext cx="8472518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 can set defaults for context and configuration files:</a:t>
            </a:r>
          </a:p>
          <a:p>
            <a:pPr>
              <a:buNone/>
            </a:pPr>
            <a:r>
              <a:rPr lang="en-US" sz="2200" dirty="0" err="1" smtClean="0"/>
              <a:t>rf.setDefaultConfigFile</a:t>
            </a:r>
            <a:r>
              <a:rPr lang="en-US" sz="2200" dirty="0" smtClean="0"/>
              <a:t>(“random.ini”);</a:t>
            </a:r>
          </a:p>
          <a:p>
            <a:pPr>
              <a:buNone/>
            </a:pPr>
            <a:r>
              <a:rPr lang="en-US" sz="2200" dirty="0" err="1" smtClean="0"/>
              <a:t>rf.setDefaultContext</a:t>
            </a:r>
            <a:r>
              <a:rPr lang="en-US" sz="2200" dirty="0" smtClean="0"/>
              <a:t>(“</a:t>
            </a:r>
            <a:r>
              <a:rPr lang="en-US" sz="2200" dirty="0" err="1" smtClean="0"/>
              <a:t>learnHeadKin</a:t>
            </a:r>
            <a:r>
              <a:rPr lang="en-US" sz="2200" dirty="0" smtClean="0"/>
              <a:t>/conf”);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Consider these examples:</a:t>
            </a:r>
          </a:p>
          <a:p>
            <a:pPr>
              <a:buNone/>
            </a:pPr>
            <a:r>
              <a:rPr lang="en-US" sz="2200" dirty="0" smtClean="0"/>
              <a:t>random    //use default </a:t>
            </a:r>
            <a:r>
              <a:rPr lang="en-US" sz="2200" dirty="0" err="1" smtClean="0"/>
              <a:t>config</a:t>
            </a:r>
            <a:r>
              <a:rPr lang="en-US" sz="2200" dirty="0" smtClean="0"/>
              <a:t> and context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Use default </a:t>
            </a:r>
            <a:r>
              <a:rPr lang="en-US" sz="2200" dirty="0" err="1" smtClean="0"/>
              <a:t>config</a:t>
            </a:r>
            <a:r>
              <a:rPr lang="en-US" sz="2200" dirty="0" smtClean="0"/>
              <a:t>, change context:</a:t>
            </a:r>
          </a:p>
          <a:p>
            <a:pPr>
              <a:buNone/>
            </a:pPr>
            <a:r>
              <a:rPr lang="en-US" sz="2200" dirty="0" smtClean="0"/>
              <a:t>random  –context </a:t>
            </a:r>
            <a:r>
              <a:rPr lang="en-US" sz="2200" dirty="0" err="1" smtClean="0"/>
              <a:t>learnHeadKin</a:t>
            </a:r>
            <a:r>
              <a:rPr lang="en-US" sz="2200" dirty="0" smtClean="0"/>
              <a:t>/conf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Change </a:t>
            </a:r>
            <a:r>
              <a:rPr lang="en-US" sz="2200" dirty="0" err="1" smtClean="0"/>
              <a:t>config</a:t>
            </a:r>
            <a:r>
              <a:rPr lang="en-US" sz="2200" dirty="0" smtClean="0"/>
              <a:t> and context:</a:t>
            </a:r>
          </a:p>
          <a:p>
            <a:pPr>
              <a:buNone/>
            </a:pPr>
            <a:r>
              <a:rPr lang="en-US" sz="2200" dirty="0" smtClean="0"/>
              <a:t>random –from myRandom.ini –context </a:t>
            </a:r>
            <a:r>
              <a:rPr lang="en-US" sz="2200" dirty="0" err="1" smtClean="0"/>
              <a:t>learnArmKin</a:t>
            </a:r>
            <a:r>
              <a:rPr lang="en-US" sz="2200" dirty="0" smtClean="0"/>
              <a:t>/conf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</a:t>
            </a:r>
            <a:r>
              <a:rPr lang="en-US" dirty="0" err="1" smtClean="0"/>
              <a:t>ResouceFinder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Modules are </a:t>
            </a:r>
            <a:r>
              <a:rPr lang="en-US" dirty="0" smtClean="0">
                <a:solidFill>
                  <a:srgbClr val="7030A0"/>
                </a:solidFill>
              </a:rPr>
              <a:t>working directory agnostic</a:t>
            </a:r>
            <a:r>
              <a:rPr lang="en-US" dirty="0" smtClean="0"/>
              <a:t>, easier to use in case of </a:t>
            </a:r>
          </a:p>
          <a:p>
            <a:pPr lvl="1"/>
            <a:r>
              <a:rPr lang="en-US" dirty="0" err="1" smtClean="0"/>
              <a:t>remotization</a:t>
            </a:r>
            <a:endParaRPr lang="en-US" dirty="0" smtClean="0"/>
          </a:p>
          <a:p>
            <a:pPr lvl="1"/>
            <a:r>
              <a:rPr lang="en-US" dirty="0" smtClean="0"/>
              <a:t>release/install</a:t>
            </a:r>
          </a:p>
          <a:p>
            <a:r>
              <a:rPr lang="en-US" dirty="0" smtClean="0"/>
              <a:t>Preserve “local” behavior for developers, intuitive behavior when </a:t>
            </a:r>
            <a:r>
              <a:rPr lang="en-US" dirty="0" err="1" smtClean="0"/>
              <a:t>config</a:t>
            </a:r>
            <a:r>
              <a:rPr lang="en-US" dirty="0" smtClean="0"/>
              <a:t> files are local </a:t>
            </a:r>
            <a:r>
              <a:rPr lang="en-US" dirty="0" err="1" smtClean="0"/>
              <a:t>w.r.t</a:t>
            </a:r>
            <a:r>
              <a:rPr lang="en-US" dirty="0" smtClean="0"/>
              <a:t> to the process working directory</a:t>
            </a:r>
          </a:p>
          <a:p>
            <a:r>
              <a:rPr lang="en-US" dirty="0" smtClean="0"/>
              <a:t>Easy to switch </a:t>
            </a:r>
            <a:r>
              <a:rPr lang="en-US" dirty="0" smtClean="0">
                <a:solidFill>
                  <a:srgbClr val="7030A0"/>
                </a:solidFill>
              </a:rPr>
              <a:t>context</a:t>
            </a:r>
            <a:r>
              <a:rPr lang="en-US" dirty="0" smtClean="0"/>
              <a:t>, when the module is used in different applications</a:t>
            </a:r>
          </a:p>
          <a:p>
            <a:r>
              <a:rPr lang="en-US" dirty="0" smtClean="0"/>
              <a:t>A single class/policy manages access to resources: </a:t>
            </a:r>
            <a:r>
              <a:rPr lang="en-US" dirty="0" smtClean="0">
                <a:solidFill>
                  <a:srgbClr val="7030A0"/>
                </a:solidFill>
              </a:rPr>
              <a:t>flexibility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Specifications:</a:t>
            </a:r>
          </a:p>
          <a:p>
            <a:pPr lvl="1"/>
            <a:r>
              <a:rPr lang="en-US" dirty="0" smtClean="0"/>
              <a:t>Manual: </a:t>
            </a:r>
            <a:r>
              <a:rPr lang="en-US" dirty="0" smtClean="0">
                <a:hlinkClick r:id="rId2"/>
              </a:rPr>
              <a:t>Configuration and Resource Files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See eris.liralab.it </a:t>
            </a:r>
            <a:r>
              <a:rPr lang="en-US" dirty="0" smtClean="0">
                <a:sym typeface="Wingdings" pitchFamily="2" charset="2"/>
              </a:rPr>
              <a:t> Tutorials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hlinkClick r:id="rId3"/>
              </a:rPr>
              <a:t>How to organize the command line parameters…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How to organize … </a:t>
            </a:r>
            <a:r>
              <a:rPr lang="en-US" dirty="0" smtClean="0">
                <a:sym typeface="Wingdings" pitchFamily="2" charset="2"/>
                <a:hlinkClick r:id="rId4"/>
              </a:rPr>
              <a:t> </a:t>
            </a:r>
            <a:r>
              <a:rPr lang="en-US" dirty="0" smtClean="0">
                <a:hlinkClick r:id="rId4"/>
              </a:rPr>
              <a:t>advanced tutorial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1414"/>
            <a:ext cx="7696200" cy="944562"/>
          </a:xfrm>
        </p:spPr>
        <p:txBody>
          <a:bodyPr/>
          <a:lstStyle/>
          <a:p>
            <a:r>
              <a:rPr lang="en-US" dirty="0" smtClean="0"/>
              <a:t>The RFModule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714380"/>
          </a:xfrm>
        </p:spPr>
        <p:txBody>
          <a:bodyPr>
            <a:noAutofit/>
          </a:bodyPr>
          <a:lstStyle/>
          <a:p>
            <a:r>
              <a:rPr lang="en-US" sz="2400" dirty="0" smtClean="0"/>
              <a:t>You create a new module by deriving a new class from RFModule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199" y="1785926"/>
            <a:ext cx="82296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 err="1" smtClean="0"/>
              <a:t>MyModule:public</a:t>
            </a:r>
            <a:r>
              <a:rPr lang="en-US" dirty="0" smtClean="0"/>
              <a:t> </a:t>
            </a:r>
            <a:r>
              <a:rPr lang="en-US" dirty="0" err="1" smtClean="0"/>
              <a:t>RFModule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dirty="0" smtClean="0"/>
              <a:t> configure(</a:t>
            </a:r>
            <a:r>
              <a:rPr lang="en-US" dirty="0" err="1" smtClean="0"/>
              <a:t>ResourceFinder</a:t>
            </a:r>
            <a:r>
              <a:rPr lang="en-US" dirty="0" smtClean="0"/>
              <a:t> &amp;</a:t>
            </a:r>
            <a:r>
              <a:rPr lang="en-US" dirty="0" err="1" smtClean="0"/>
              <a:t>rf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{ //module configuration }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dirty="0" smtClean="0"/>
              <a:t> close()</a:t>
            </a:r>
          </a:p>
          <a:p>
            <a:pPr>
              <a:buNone/>
            </a:pPr>
            <a:r>
              <a:rPr lang="en-US" dirty="0" smtClean="0"/>
              <a:t>	{ //code executed at shutdown }</a:t>
            </a:r>
          </a:p>
          <a:p>
            <a:pPr>
              <a:buNone/>
            </a:pPr>
            <a:r>
              <a:rPr lang="en-US" dirty="0" smtClean="0"/>
              <a:t>};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MyModule</a:t>
            </a:r>
            <a:r>
              <a:rPr lang="en-US" dirty="0" smtClean="0"/>
              <a:t> module;</a:t>
            </a:r>
          </a:p>
          <a:p>
            <a:pPr>
              <a:buNone/>
            </a:pPr>
            <a:r>
              <a:rPr lang="en-US" dirty="0" err="1" smtClean="0"/>
              <a:t>ResourceFinder</a:t>
            </a:r>
            <a:r>
              <a:rPr lang="en-US" dirty="0" smtClean="0"/>
              <a:t> </a:t>
            </a:r>
            <a:r>
              <a:rPr lang="en-US" dirty="0" err="1" smtClean="0"/>
              <a:t>rf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//configure resource finder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module.runModule</a:t>
            </a:r>
            <a:r>
              <a:rPr lang="en-US" dirty="0" smtClean="0"/>
              <a:t>(</a:t>
            </a:r>
            <a:r>
              <a:rPr lang="en-US" dirty="0" err="1" smtClean="0"/>
              <a:t>rf</a:t>
            </a:r>
            <a:r>
              <a:rPr lang="en-US" dirty="0" smtClean="0"/>
              <a:t>);       //if configure returns true block here until the module closes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000496" y="2928934"/>
            <a:ext cx="100013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3500430" y="3929066"/>
            <a:ext cx="71438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00629" y="2681583"/>
            <a:ext cx="3686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parameters form RF and configure the module, return true on success, false otherwise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74485" y="3929066"/>
            <a:ext cx="436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 cleanup, close ports, delete memory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4786322"/>
            <a:ext cx="226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as in previous slides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>
            <a:off x="3143240" y="497098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What does a module do?</a:t>
            </a:r>
          </a:p>
          <a:p>
            <a:r>
              <a:rPr lang="en-US" dirty="0" smtClean="0"/>
              <a:t>Nothing, really…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What does a module do?</a:t>
            </a:r>
          </a:p>
          <a:p>
            <a:r>
              <a:rPr lang="en-US" dirty="0" smtClean="0"/>
              <a:t>Nothing, really…</a:t>
            </a:r>
          </a:p>
          <a:p>
            <a:r>
              <a:rPr lang="en-US" dirty="0" smtClean="0"/>
              <a:t>Wait for termination signal (ctrl-c or signal from </a:t>
            </a:r>
            <a:r>
              <a:rPr lang="en-US" dirty="0" err="1" smtClean="0"/>
              <a:t>yarprun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be configured to receive messages from a port/keyboard</a:t>
            </a:r>
          </a:p>
          <a:p>
            <a:r>
              <a:rPr lang="en-US" dirty="0" smtClean="0"/>
              <a:t>Can perform periodic activities</a:t>
            </a:r>
          </a:p>
          <a:p>
            <a:r>
              <a:rPr lang="en-US" dirty="0" smtClean="0"/>
              <a:t>It is a container for active objects (threads)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 callbacks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4348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en-US" sz="2400" dirty="0" smtClean="0"/>
              <a:t> </a:t>
            </a:r>
            <a:r>
              <a:rPr lang="en-US" sz="2400" dirty="0" err="1" smtClean="0"/>
              <a:t>MyModule</a:t>
            </a:r>
            <a:r>
              <a:rPr lang="en-US" sz="2400" dirty="0" smtClean="0"/>
              <a:t>::RFModule</a:t>
            </a:r>
          </a:p>
          <a:p>
            <a:pPr>
              <a:buNone/>
            </a:pPr>
            <a:r>
              <a:rPr lang="en-US" sz="2400" dirty="0" smtClean="0"/>
              <a:t>{</a:t>
            </a:r>
          </a:p>
          <a:p>
            <a:pPr>
              <a:buNone/>
            </a:pPr>
            <a:r>
              <a:rPr lang="en-US" sz="2400" dirty="0" smtClean="0"/>
              <a:t>	Port </a:t>
            </a:r>
            <a:r>
              <a:rPr lang="en-US" sz="2400" dirty="0" err="1" smtClean="0"/>
              <a:t>handlerPort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      …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sz="2400" dirty="0" smtClean="0"/>
              <a:t> configure(</a:t>
            </a:r>
            <a:r>
              <a:rPr lang="en-US" sz="2400" dirty="0" err="1" smtClean="0"/>
              <a:t>ResourceFinder</a:t>
            </a:r>
            <a:r>
              <a:rPr lang="en-US" sz="2400" dirty="0" smtClean="0"/>
              <a:t> &amp;</a:t>
            </a:r>
            <a:r>
              <a:rPr lang="en-US" sz="2400" dirty="0" err="1" smtClean="0"/>
              <a:t>rf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	{</a:t>
            </a:r>
          </a:p>
          <a:p>
            <a:pPr>
              <a:buNone/>
            </a:pPr>
            <a:r>
              <a:rPr lang="en-US" sz="2400" dirty="0" smtClean="0"/>
              <a:t>		// use </a:t>
            </a:r>
            <a:r>
              <a:rPr lang="en-US" sz="2400" dirty="0" err="1" smtClean="0"/>
              <a:t>rf</a:t>
            </a:r>
            <a:r>
              <a:rPr lang="en-US" sz="2400" dirty="0" smtClean="0"/>
              <a:t> to configure your module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attachTerminal</a:t>
            </a:r>
            <a:r>
              <a:rPr lang="en-US" sz="2400" dirty="0" smtClean="0"/>
              <a:t>(); //attach terminal</a:t>
            </a:r>
          </a:p>
          <a:p>
            <a:pPr>
              <a:buNone/>
            </a:pPr>
            <a:r>
              <a:rPr lang="en-US" sz="2400" dirty="0" smtClean="0"/>
              <a:t>     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handlerPort.open</a:t>
            </a:r>
            <a:r>
              <a:rPr lang="en-US" sz="2400" dirty="0" smtClean="0"/>
              <a:t>(“/</a:t>
            </a:r>
            <a:r>
              <a:rPr lang="en-US" sz="2400" dirty="0" err="1" smtClean="0"/>
              <a:t>myModule</a:t>
            </a:r>
            <a:r>
              <a:rPr lang="en-US" sz="2400" dirty="0" smtClean="0"/>
              <a:t>”);</a:t>
            </a:r>
          </a:p>
          <a:p>
            <a:pPr>
              <a:buNone/>
            </a:pPr>
            <a:r>
              <a:rPr lang="en-US" sz="2400" dirty="0" smtClean="0"/>
              <a:t>      	attach(</a:t>
            </a:r>
            <a:r>
              <a:rPr lang="en-US" sz="2400" dirty="0" err="1" smtClean="0"/>
              <a:t>handlerPort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	  …</a:t>
            </a:r>
          </a:p>
          <a:p>
            <a:pPr>
              <a:buNone/>
            </a:pPr>
            <a:r>
              <a:rPr lang="en-US" sz="2400" dirty="0" smtClean="0"/>
              <a:t>	}</a:t>
            </a:r>
          </a:p>
          <a:p>
            <a:pPr>
              <a:buNone/>
            </a:pPr>
            <a:r>
              <a:rPr lang="en-US" sz="2400" dirty="0" smtClean="0"/>
              <a:t>…</a:t>
            </a:r>
          </a:p>
          <a:p>
            <a:pPr>
              <a:buNone/>
            </a:pPr>
            <a:r>
              <a:rPr lang="en-US" sz="2400" dirty="0" smtClean="0"/>
              <a:t>}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10572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Now add a respond message to catch data from terminal or/and the handler port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2910" y="2714620"/>
            <a:ext cx="74295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// Message handler. Just echo all received messages.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sz="2000" dirty="0" smtClean="0"/>
              <a:t> respond(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const </a:t>
            </a:r>
            <a:r>
              <a:rPr lang="en-US" sz="2000" dirty="0" smtClean="0"/>
              <a:t>Bottle&amp; command, Bottle&amp; reply) </a:t>
            </a:r>
          </a:p>
          <a:p>
            <a:r>
              <a:rPr lang="en-US" sz="2000" dirty="0" smtClean="0"/>
              <a:t> {</a:t>
            </a:r>
          </a:p>
          <a:p>
            <a:r>
              <a:rPr lang="en-US" sz="2000" dirty="0" smtClean="0"/>
              <a:t>	</a:t>
            </a:r>
            <a:r>
              <a:rPr lang="en-US" sz="2000" dirty="0" err="1" smtClean="0"/>
              <a:t>cout</a:t>
            </a:r>
            <a:r>
              <a:rPr lang="en-US" sz="2000" dirty="0" smtClean="0"/>
              <a:t>&lt;&lt;"Got something, echo is on"&lt;&lt;</a:t>
            </a:r>
            <a:r>
              <a:rPr lang="en-US" sz="2000" dirty="0" err="1" smtClean="0"/>
              <a:t>endl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sz="2000" dirty="0" smtClean="0"/>
              <a:t> (</a:t>
            </a:r>
            <a:r>
              <a:rPr lang="en-US" sz="2000" dirty="0" err="1" smtClean="0"/>
              <a:t>command.get</a:t>
            </a:r>
            <a:r>
              <a:rPr lang="en-US" sz="2000" dirty="0" smtClean="0"/>
              <a:t>(0).</a:t>
            </a:r>
            <a:r>
              <a:rPr lang="en-US" sz="2000" dirty="0" err="1" smtClean="0"/>
              <a:t>asString</a:t>
            </a:r>
            <a:r>
              <a:rPr lang="en-US" sz="2000" dirty="0" smtClean="0"/>
              <a:t>()=="quit")</a:t>
            </a:r>
          </a:p>
          <a:p>
            <a:r>
              <a:rPr lang="en-US" sz="2000" dirty="0" smtClean="0"/>
              <a:t>    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false</a:t>
            </a:r>
            <a:r>
              <a:rPr lang="en-US" sz="2000" dirty="0" smtClean="0"/>
              <a:t>;     </a:t>
            </a:r>
          </a:p>
          <a:p>
            <a:r>
              <a:rPr lang="en-US" sz="2000" dirty="0" smtClean="0"/>
              <a:t>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else</a:t>
            </a:r>
          </a:p>
          <a:p>
            <a:r>
              <a:rPr lang="en-US" sz="2000" dirty="0" smtClean="0"/>
              <a:t>            reply=command;</a:t>
            </a:r>
          </a:p>
          <a:p>
            <a:r>
              <a:rPr lang="en-US" sz="2000" dirty="0" smtClean="0"/>
              <a:t>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  }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329"/>
            <a:ext cx="8229600" cy="2499637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software architecture is made of </a:t>
            </a:r>
            <a:r>
              <a:rPr lang="en-US" sz="2400" i="1" dirty="0" smtClean="0">
                <a:solidFill>
                  <a:srgbClr val="800080"/>
                </a:solidFill>
              </a:rPr>
              <a:t>modules</a:t>
            </a:r>
            <a:r>
              <a:rPr lang="en-US" sz="2400" dirty="0" smtClean="0"/>
              <a:t>: a module is an executable that performs a specific task, and whose </a:t>
            </a:r>
            <a:r>
              <a:rPr lang="en-US" sz="2400" dirty="0" smtClean="0">
                <a:solidFill>
                  <a:srgbClr val="800080"/>
                </a:solidFill>
              </a:rPr>
              <a:t>interface</a:t>
            </a:r>
            <a:r>
              <a:rPr lang="en-US" sz="2400" dirty="0" smtClean="0"/>
              <a:t> is defined in terms of YARP ports</a:t>
            </a:r>
          </a:p>
          <a:p>
            <a:r>
              <a:rPr lang="en-US" sz="2400" dirty="0" smtClean="0"/>
              <a:t>Granularity at this level is quite fine</a:t>
            </a:r>
          </a:p>
          <a:p>
            <a:r>
              <a:rPr lang="en-US" sz="2400" dirty="0" smtClean="0"/>
              <a:t>Behaviors are obtained by instantiating and connecting networks of modules</a:t>
            </a:r>
          </a:p>
        </p:txBody>
      </p:sp>
      <p:pic>
        <p:nvPicPr>
          <p:cNvPr id="1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3910" y="5444866"/>
            <a:ext cx="1925153" cy="1030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0902" y="5756397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2041" y="5652978"/>
            <a:ext cx="831559" cy="9192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4" name="Line 30"/>
          <p:cNvSpPr>
            <a:spLocks noChangeShapeType="1"/>
          </p:cNvSpPr>
          <p:nvPr/>
        </p:nvSpPr>
        <p:spPr bwMode="auto">
          <a:xfrm>
            <a:off x="2635685" y="6504602"/>
            <a:ext cx="962577" cy="127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7" name="Oval 23"/>
          <p:cNvSpPr>
            <a:spLocks noChangeArrowheads="1"/>
          </p:cNvSpPr>
          <p:nvPr/>
        </p:nvSpPr>
        <p:spPr bwMode="auto">
          <a:xfrm>
            <a:off x="1880370" y="4109640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Oval 24"/>
          <p:cNvSpPr>
            <a:spLocks noChangeArrowheads="1"/>
          </p:cNvSpPr>
          <p:nvPr/>
        </p:nvSpPr>
        <p:spPr bwMode="auto">
          <a:xfrm>
            <a:off x="2387746" y="443309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Oval 25"/>
          <p:cNvSpPr>
            <a:spLocks noChangeArrowheads="1"/>
          </p:cNvSpPr>
          <p:nvPr/>
        </p:nvSpPr>
        <p:spPr bwMode="auto">
          <a:xfrm>
            <a:off x="2725998" y="3947913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Oval 26"/>
          <p:cNvSpPr>
            <a:spLocks noChangeArrowheads="1"/>
          </p:cNvSpPr>
          <p:nvPr/>
        </p:nvSpPr>
        <p:spPr bwMode="auto">
          <a:xfrm>
            <a:off x="6312893" y="479096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Oval 27"/>
          <p:cNvSpPr>
            <a:spLocks noChangeArrowheads="1"/>
          </p:cNvSpPr>
          <p:nvPr/>
        </p:nvSpPr>
        <p:spPr bwMode="auto">
          <a:xfrm>
            <a:off x="6651145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Oval 28"/>
          <p:cNvSpPr>
            <a:spLocks noChangeArrowheads="1"/>
          </p:cNvSpPr>
          <p:nvPr/>
        </p:nvSpPr>
        <p:spPr bwMode="auto">
          <a:xfrm>
            <a:off x="6820271" y="4952692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Oval 29"/>
          <p:cNvSpPr>
            <a:spLocks noChangeArrowheads="1"/>
          </p:cNvSpPr>
          <p:nvPr/>
        </p:nvSpPr>
        <p:spPr bwMode="auto">
          <a:xfrm>
            <a:off x="7158522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4" name="AutoShape 33"/>
          <p:cNvCxnSpPr>
            <a:cxnSpLocks noChangeShapeType="1"/>
            <a:stCxn id="117" idx="5"/>
            <a:endCxn id="118" idx="2"/>
          </p:cNvCxnSpPr>
          <p:nvPr/>
        </p:nvCxnSpPr>
        <p:spPr bwMode="auto">
          <a:xfrm>
            <a:off x="2169293" y="4385924"/>
            <a:ext cx="218454" cy="20889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25" name="AutoShape 34"/>
          <p:cNvCxnSpPr>
            <a:cxnSpLocks noChangeShapeType="1"/>
            <a:stCxn id="118" idx="7"/>
            <a:endCxn id="119" idx="4"/>
          </p:cNvCxnSpPr>
          <p:nvPr/>
        </p:nvCxnSpPr>
        <p:spPr bwMode="auto">
          <a:xfrm rot="5400000" flipH="1" flipV="1">
            <a:off x="2681244" y="4266586"/>
            <a:ext cx="209096" cy="21866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26" name="AutoShape 35"/>
          <p:cNvCxnSpPr>
            <a:cxnSpLocks noChangeShapeType="1"/>
            <a:stCxn id="119" idx="2"/>
            <a:endCxn id="117" idx="6"/>
          </p:cNvCxnSpPr>
          <p:nvPr/>
        </p:nvCxnSpPr>
        <p:spPr bwMode="auto">
          <a:xfrm flipH="1">
            <a:off x="2217447" y="4109640"/>
            <a:ext cx="507377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27" name="AutoShape 36"/>
          <p:cNvCxnSpPr>
            <a:cxnSpLocks noChangeShapeType="1"/>
            <a:stCxn id="120" idx="6"/>
            <a:endCxn id="122" idx="2"/>
          </p:cNvCxnSpPr>
          <p:nvPr/>
        </p:nvCxnSpPr>
        <p:spPr bwMode="auto">
          <a:xfrm>
            <a:off x="6649970" y="4952692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28" name="AutoShape 37"/>
          <p:cNvCxnSpPr>
            <a:cxnSpLocks noChangeShapeType="1"/>
            <a:stCxn id="122" idx="7"/>
            <a:endCxn id="123" idx="3"/>
          </p:cNvCxnSpPr>
          <p:nvPr/>
        </p:nvCxnSpPr>
        <p:spPr bwMode="auto">
          <a:xfrm flipV="1">
            <a:off x="7109193" y="4743796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29" name="AutoShape 38"/>
          <p:cNvCxnSpPr>
            <a:cxnSpLocks noChangeShapeType="1"/>
            <a:stCxn id="120" idx="0"/>
            <a:endCxn id="121" idx="2"/>
          </p:cNvCxnSpPr>
          <p:nvPr/>
        </p:nvCxnSpPr>
        <p:spPr bwMode="auto">
          <a:xfrm rot="5400000" flipH="1" flipV="1">
            <a:off x="6485719" y="4625539"/>
            <a:ext cx="161727" cy="16912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0" name="AutoShape 39"/>
          <p:cNvCxnSpPr>
            <a:cxnSpLocks noChangeShapeType="1"/>
            <a:stCxn id="123" idx="2"/>
            <a:endCxn id="121" idx="6"/>
          </p:cNvCxnSpPr>
          <p:nvPr/>
        </p:nvCxnSpPr>
        <p:spPr bwMode="auto">
          <a:xfrm flipH="1">
            <a:off x="6988220" y="4629238"/>
            <a:ext cx="169125" cy="112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32" name="Oval 26"/>
          <p:cNvSpPr>
            <a:spLocks noChangeArrowheads="1"/>
          </p:cNvSpPr>
          <p:nvPr/>
        </p:nvSpPr>
        <p:spPr bwMode="auto">
          <a:xfrm>
            <a:off x="3573692" y="5035818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Oval 27"/>
          <p:cNvSpPr>
            <a:spLocks noChangeArrowheads="1"/>
          </p:cNvSpPr>
          <p:nvPr/>
        </p:nvSpPr>
        <p:spPr bwMode="auto">
          <a:xfrm>
            <a:off x="3918917" y="4739096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Oval 28"/>
          <p:cNvSpPr>
            <a:spLocks noChangeArrowheads="1"/>
          </p:cNvSpPr>
          <p:nvPr/>
        </p:nvSpPr>
        <p:spPr bwMode="auto">
          <a:xfrm>
            <a:off x="4081067" y="519754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Oval 29"/>
          <p:cNvSpPr>
            <a:spLocks noChangeArrowheads="1"/>
          </p:cNvSpPr>
          <p:nvPr/>
        </p:nvSpPr>
        <p:spPr bwMode="auto">
          <a:xfrm>
            <a:off x="4419320" y="4712364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6" name="AutoShape 36"/>
          <p:cNvCxnSpPr>
            <a:cxnSpLocks noChangeShapeType="1"/>
            <a:stCxn id="132" idx="6"/>
            <a:endCxn id="134" idx="2"/>
          </p:cNvCxnSpPr>
          <p:nvPr/>
        </p:nvCxnSpPr>
        <p:spPr bwMode="auto">
          <a:xfrm>
            <a:off x="3910768" y="5197545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7" name="AutoShape 37"/>
          <p:cNvCxnSpPr>
            <a:cxnSpLocks noChangeShapeType="1"/>
            <a:stCxn id="134" idx="7"/>
            <a:endCxn id="135" idx="3"/>
          </p:cNvCxnSpPr>
          <p:nvPr/>
        </p:nvCxnSpPr>
        <p:spPr bwMode="auto">
          <a:xfrm flipV="1">
            <a:off x="4369992" y="4988647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8" name="AutoShape 38"/>
          <p:cNvCxnSpPr>
            <a:cxnSpLocks noChangeShapeType="1"/>
            <a:stCxn id="132" idx="0"/>
            <a:endCxn id="133" idx="2"/>
          </p:cNvCxnSpPr>
          <p:nvPr/>
        </p:nvCxnSpPr>
        <p:spPr bwMode="auto">
          <a:xfrm rot="5400000" flipH="1" flipV="1">
            <a:off x="3763370" y="4880273"/>
            <a:ext cx="134994" cy="17609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9" name="AutoShape 39"/>
          <p:cNvCxnSpPr>
            <a:cxnSpLocks noChangeShapeType="1"/>
            <a:stCxn id="135" idx="2"/>
            <a:endCxn id="133" idx="6"/>
          </p:cNvCxnSpPr>
          <p:nvPr/>
        </p:nvCxnSpPr>
        <p:spPr bwMode="auto">
          <a:xfrm rot="10800000" flipV="1">
            <a:off x="4257167" y="4874092"/>
            <a:ext cx="162153" cy="26733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0" name="Curved Connector 64"/>
          <p:cNvCxnSpPr>
            <a:cxnSpLocks noChangeShapeType="1"/>
            <a:stCxn id="118" idx="4"/>
            <a:endCxn id="132" idx="2"/>
          </p:cNvCxnSpPr>
          <p:nvPr/>
        </p:nvCxnSpPr>
        <p:spPr bwMode="auto">
          <a:xfrm rot="16200000" flipH="1">
            <a:off x="2844784" y="4468637"/>
            <a:ext cx="440995" cy="101681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1" name="Curved Connector 66"/>
          <p:cNvCxnSpPr>
            <a:cxnSpLocks noChangeShapeType="1"/>
            <a:stCxn id="144" idx="2"/>
            <a:endCxn id="133" idx="0"/>
          </p:cNvCxnSpPr>
          <p:nvPr/>
        </p:nvCxnSpPr>
        <p:spPr bwMode="auto">
          <a:xfrm rot="10800000" flipV="1">
            <a:off x="4088043" y="4179119"/>
            <a:ext cx="575303" cy="55997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2" name="Curved Connector 68"/>
          <p:cNvCxnSpPr>
            <a:cxnSpLocks noChangeShapeType="1"/>
            <a:stCxn id="134" idx="4"/>
            <a:endCxn id="120" idx="3"/>
          </p:cNvCxnSpPr>
          <p:nvPr/>
        </p:nvCxnSpPr>
        <p:spPr bwMode="auto">
          <a:xfrm rot="5400000" flipH="1" flipV="1">
            <a:off x="5079337" y="4237907"/>
            <a:ext cx="453948" cy="2112236"/>
          </a:xfrm>
          <a:prstGeom prst="curvedConnector3">
            <a:avLst>
              <a:gd name="adj1" fmla="val -56012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" name="Shape 70"/>
          <p:cNvCxnSpPr>
            <a:cxnSpLocks noChangeShapeType="1"/>
            <a:endCxn id="121" idx="1"/>
          </p:cNvCxnSpPr>
          <p:nvPr/>
        </p:nvCxnSpPr>
        <p:spPr bwMode="auto">
          <a:xfrm flipV="1">
            <a:off x="4757571" y="4514880"/>
            <a:ext cx="1943110" cy="347414"/>
          </a:xfrm>
          <a:prstGeom prst="curvedConnector4">
            <a:avLst>
              <a:gd name="adj1" fmla="val 38960"/>
              <a:gd name="adj2" fmla="val 21304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4" name="Oval 26"/>
          <p:cNvSpPr>
            <a:spLocks noChangeArrowheads="1"/>
          </p:cNvSpPr>
          <p:nvPr/>
        </p:nvSpPr>
        <p:spPr bwMode="auto">
          <a:xfrm>
            <a:off x="4663345" y="4008407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Oval 27"/>
          <p:cNvSpPr>
            <a:spLocks noChangeArrowheads="1"/>
          </p:cNvSpPr>
          <p:nvPr/>
        </p:nvSpPr>
        <p:spPr bwMode="auto">
          <a:xfrm>
            <a:off x="4494221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Oval 29"/>
          <p:cNvSpPr>
            <a:spLocks noChangeArrowheads="1"/>
          </p:cNvSpPr>
          <p:nvPr/>
        </p:nvSpPr>
        <p:spPr bwMode="auto">
          <a:xfrm>
            <a:off x="5001596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7" name="Curved Connector 62"/>
          <p:cNvCxnSpPr>
            <a:cxnSpLocks noChangeShapeType="1"/>
            <a:stCxn id="119" idx="7"/>
            <a:endCxn id="145" idx="2"/>
          </p:cNvCxnSpPr>
          <p:nvPr/>
        </p:nvCxnSpPr>
        <p:spPr bwMode="auto">
          <a:xfrm rot="5400000" flipH="1" flipV="1">
            <a:off x="3643666" y="3144727"/>
            <a:ext cx="221603" cy="147950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8" name="Straight Arrow Connector 72"/>
          <p:cNvCxnSpPr>
            <a:cxnSpLocks noChangeShapeType="1"/>
            <a:stCxn id="146" idx="3"/>
            <a:endCxn id="144" idx="7"/>
          </p:cNvCxnSpPr>
          <p:nvPr/>
        </p:nvCxnSpPr>
        <p:spPr bwMode="auto">
          <a:xfrm rot="5400000">
            <a:off x="4919588" y="3926862"/>
            <a:ext cx="164017" cy="99072"/>
          </a:xfrm>
          <a:prstGeom prst="straightConnector1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9" name="Curved Connector 75"/>
          <p:cNvCxnSpPr>
            <a:cxnSpLocks noChangeShapeType="1"/>
            <a:stCxn id="145" idx="6"/>
            <a:endCxn id="146" idx="2"/>
          </p:cNvCxnSpPr>
          <p:nvPr/>
        </p:nvCxnSpPr>
        <p:spPr bwMode="auto">
          <a:xfrm>
            <a:off x="4832472" y="3773677"/>
            <a:ext cx="169125" cy="118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50" name="Shape 79"/>
          <p:cNvCxnSpPr>
            <a:cxnSpLocks noChangeShapeType="1"/>
            <a:stCxn id="146" idx="6"/>
            <a:endCxn id="121" idx="0"/>
          </p:cNvCxnSpPr>
          <p:nvPr/>
        </p:nvCxnSpPr>
        <p:spPr bwMode="auto">
          <a:xfrm>
            <a:off x="5339847" y="3773679"/>
            <a:ext cx="1480424" cy="693832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1" name="Title 40"/>
          <p:cNvSpPr>
            <a:spLocks noGrp="1"/>
          </p:cNvSpPr>
          <p:nvPr>
            <p:ph type="title"/>
          </p:nvPr>
        </p:nvSpPr>
        <p:spPr>
          <a:xfrm>
            <a:off x="620549" y="158767"/>
            <a:ext cx="7696200" cy="944562"/>
          </a:xfrm>
        </p:spPr>
        <p:txBody>
          <a:bodyPr/>
          <a:lstStyle/>
          <a:p>
            <a:r>
              <a:rPr lang="en-US" dirty="0" err="1" smtClean="0"/>
              <a:t>iCub</a:t>
            </a:r>
            <a:r>
              <a:rPr lang="en-US" dirty="0" smtClean="0"/>
              <a:t> Modules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71601"/>
            <a:ext cx="8229600" cy="485763"/>
          </a:xfrm>
        </p:spPr>
        <p:txBody>
          <a:bodyPr>
            <a:noAutofit/>
          </a:bodyPr>
          <a:lstStyle/>
          <a:p>
            <a:r>
              <a:rPr lang="en-US" sz="2800" dirty="0" smtClean="0"/>
              <a:t>In </a:t>
            </a:r>
            <a:r>
              <a:rPr lang="en-US" sz="2800" dirty="0" err="1" smtClean="0"/>
              <a:t>MyModule</a:t>
            </a:r>
            <a:r>
              <a:rPr lang="en-US" sz="2800" dirty="0" smtClean="0"/>
              <a:t> overload: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504" y="228599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2000" dirty="0" smtClean="0"/>
              <a:t> </a:t>
            </a:r>
            <a:r>
              <a:rPr lang="en-US" sz="2000" dirty="0" err="1" smtClean="0"/>
              <a:t>getPeriod</a:t>
            </a:r>
            <a:r>
              <a:rPr lang="en-US" sz="2000" dirty="0" smtClean="0"/>
              <a:t>()</a:t>
            </a:r>
          </a:p>
          <a:p>
            <a:pPr>
              <a:buNone/>
            </a:pPr>
            <a:r>
              <a:rPr lang="en-US" sz="2000" dirty="0" smtClean="0"/>
              <a:t> { return 1; }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updateModule</a:t>
            </a:r>
            <a:r>
              <a:rPr lang="en-US" sz="2000" dirty="0" smtClean="0"/>
              <a:t>()</a:t>
            </a:r>
          </a:p>
          <a:p>
            <a:pPr>
              <a:buNone/>
            </a:pPr>
            <a:r>
              <a:rPr lang="en-US" sz="2000" dirty="0" smtClean="0"/>
              <a:t>{ </a:t>
            </a:r>
          </a:p>
          <a:p>
            <a:pPr>
              <a:buNone/>
            </a:pPr>
            <a:r>
              <a:rPr lang="en-US" sz="2000" dirty="0" smtClean="0"/>
              <a:t>	// place here code that will be </a:t>
            </a:r>
          </a:p>
          <a:p>
            <a:pPr>
              <a:buNone/>
            </a:pPr>
            <a:r>
              <a:rPr lang="en-US" sz="2000" dirty="0" smtClean="0"/>
              <a:t>	// executed every “</a:t>
            </a:r>
            <a:r>
              <a:rPr lang="en-US" sz="2000" dirty="0" err="1" smtClean="0"/>
              <a:t>getPeriod</a:t>
            </a:r>
            <a:r>
              <a:rPr lang="en-US" sz="2000" dirty="0" smtClean="0"/>
              <a:t>” seconds</a:t>
            </a:r>
          </a:p>
          <a:p>
            <a:pPr>
              <a:buNone/>
            </a:pPr>
            <a:r>
              <a:rPr lang="en-US" sz="2000" dirty="0" smtClean="0"/>
              <a:t>	return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  <a:r>
              <a:rPr lang="en-US" sz="2000" dirty="0" smtClean="0"/>
              <a:t>;</a:t>
            </a:r>
          </a:p>
          <a:p>
            <a:pPr>
              <a:buNone/>
            </a:pPr>
            <a:r>
              <a:rPr lang="en-US" sz="2000" dirty="0" smtClean="0"/>
              <a:t>}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990600" y="4871316"/>
            <a:ext cx="1009632" cy="700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2639479" y="2261180"/>
            <a:ext cx="1361017" cy="167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47422" y="2000240"/>
            <a:ext cx="2667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define period in seconds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33" y="5372085"/>
            <a:ext cx="4992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this function will be executed until termination</a:t>
            </a:r>
            <a:endParaRPr lang="en-US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interrupt blocking reads on ports in the interrupt method: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2643182"/>
            <a:ext cx="7429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bool</a:t>
            </a:r>
            <a:r>
              <a:rPr lang="en-US" sz="2400" dirty="0" smtClean="0"/>
              <a:t> </a:t>
            </a:r>
            <a:r>
              <a:rPr lang="en-US" sz="2400" dirty="0" err="1" smtClean="0"/>
              <a:t>interruptModule</a:t>
            </a:r>
            <a:r>
              <a:rPr lang="en-US" sz="2400" dirty="0" smtClean="0"/>
              <a:t>() </a:t>
            </a:r>
          </a:p>
          <a:p>
            <a:r>
              <a:rPr lang="en-US" sz="2400" dirty="0" smtClean="0"/>
              <a:t> {</a:t>
            </a:r>
          </a:p>
          <a:p>
            <a:r>
              <a:rPr lang="en-US" sz="2400" dirty="0" smtClean="0"/>
              <a:t>	port1.interrupt();</a:t>
            </a:r>
          </a:p>
          <a:p>
            <a:r>
              <a:rPr lang="en-US" sz="2400" dirty="0" smtClean="0"/>
              <a:t>	port2.interrupt();</a:t>
            </a:r>
          </a:p>
          <a:p>
            <a:r>
              <a:rPr lang="en-US" sz="2400" dirty="0" smtClean="0"/>
              <a:t>	…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return true</a:t>
            </a:r>
            <a:r>
              <a:rPr lang="en-US" sz="2400" dirty="0" smtClean="0"/>
              <a:t>;</a:t>
            </a:r>
          </a:p>
          <a:p>
            <a:r>
              <a:rPr lang="en-US" sz="2400" dirty="0" smtClean="0"/>
              <a:t>   }</a:t>
            </a: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See tutorial at:</a:t>
            </a:r>
          </a:p>
          <a:p>
            <a:pPr lvl="1"/>
            <a:r>
              <a:rPr lang="en-US" dirty="0" smtClean="0"/>
              <a:t>eris.liralab.it </a:t>
            </a:r>
            <a:r>
              <a:rPr lang="en-US" dirty="0" smtClean="0">
                <a:sym typeface="Wingdings" pitchFamily="2" charset="2"/>
              </a:rPr>
              <a:t> Tutorials  </a:t>
            </a:r>
            <a:r>
              <a:rPr lang="en-US" dirty="0" smtClean="0">
                <a:sym typeface="Wingdings" pitchFamily="2" charset="2"/>
                <a:hlinkClick r:id="rId2"/>
              </a:rPr>
              <a:t>Using the module helper class..</a:t>
            </a:r>
            <a:endParaRPr lang="en-US" dirty="0" smtClean="0">
              <a:sym typeface="Wingdings" pitchFamily="2" charset="2"/>
            </a:endParaRPr>
          </a:p>
          <a:p>
            <a:pPr marL="571500" indent="-514350"/>
            <a:r>
              <a:rPr lang="en-US" dirty="0" smtClean="0"/>
              <a:t>YARP online documentation about the </a:t>
            </a:r>
            <a:r>
              <a:rPr lang="en-US" dirty="0" err="1" smtClean="0">
                <a:hlinkClick r:id="rId3"/>
              </a:rPr>
              <a:t>RFModule</a:t>
            </a:r>
            <a:r>
              <a:rPr lang="en-US" dirty="0" smtClean="0">
                <a:hlinkClick r:id="rId3"/>
              </a:rPr>
              <a:t> class</a:t>
            </a:r>
            <a:endParaRPr lang="en-US" dirty="0" smtClean="0"/>
          </a:p>
          <a:p>
            <a:pPr marL="571500" indent="-514350"/>
            <a:r>
              <a:rPr lang="en-US" dirty="0" smtClean="0"/>
              <a:t>Consider using the </a:t>
            </a:r>
            <a:r>
              <a:rPr lang="en-US" dirty="0" smtClean="0">
                <a:solidFill>
                  <a:srgbClr val="7030A0"/>
                </a:solidFill>
              </a:rPr>
              <a:t>thread classes</a:t>
            </a:r>
            <a:r>
              <a:rPr lang="en-US" dirty="0" smtClean="0"/>
              <a:t>:</a:t>
            </a:r>
          </a:p>
          <a:p>
            <a:pPr marL="971550" lvl="1" indent="-514350"/>
            <a:r>
              <a:rPr lang="en-US" dirty="0" smtClean="0"/>
              <a:t>eris.liralab.it </a:t>
            </a:r>
            <a:r>
              <a:rPr lang="en-US" dirty="0" smtClean="0">
                <a:sym typeface="Wingdings" pitchFamily="2" charset="2"/>
              </a:rPr>
              <a:t> Tutorials  </a:t>
            </a:r>
            <a:r>
              <a:rPr lang="en-US" dirty="0" smtClean="0">
                <a:sym typeface="Wingdings" pitchFamily="2" charset="2"/>
                <a:hlinkClick r:id="rId4"/>
              </a:rPr>
              <a:t>How to write a control loop using threads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Yarprun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server for running executables remotely</a:t>
            </a:r>
          </a:p>
          <a:p>
            <a:r>
              <a:rPr lang="en-US" dirty="0" smtClean="0"/>
              <a:t>Why not </a:t>
            </a:r>
            <a:r>
              <a:rPr lang="en-US" dirty="0" err="1" smtClean="0"/>
              <a:t>ssh</a:t>
            </a:r>
            <a:r>
              <a:rPr lang="en-US" dirty="0" smtClean="0"/>
              <a:t>?</a:t>
            </a:r>
          </a:p>
          <a:p>
            <a:r>
              <a:rPr lang="en-US" dirty="0" smtClean="0"/>
              <a:t>Usage:</a:t>
            </a:r>
          </a:p>
          <a:p>
            <a:pPr lvl="1"/>
            <a:r>
              <a:rPr lang="en-US" dirty="0" smtClean="0"/>
              <a:t>On server side: </a:t>
            </a:r>
            <a:r>
              <a:rPr lang="en-US" dirty="0" err="1" smtClean="0"/>
              <a:t>yarprun</a:t>
            </a:r>
            <a:r>
              <a:rPr lang="en-US" dirty="0" smtClean="0"/>
              <a:t> –server /</a:t>
            </a:r>
            <a:r>
              <a:rPr lang="en-US" dirty="0" err="1" smtClean="0"/>
              <a:t>nodename</a:t>
            </a:r>
            <a:endParaRPr lang="en-US" dirty="0" smtClean="0"/>
          </a:p>
          <a:p>
            <a:pPr lvl="1"/>
            <a:r>
              <a:rPr lang="en-US" dirty="0" smtClean="0"/>
              <a:t>On client side: </a:t>
            </a:r>
            <a:r>
              <a:rPr lang="en-US" dirty="0" err="1" smtClean="0"/>
              <a:t>yarprun</a:t>
            </a:r>
            <a:r>
              <a:rPr lang="en-US" dirty="0" smtClean="0"/>
              <a:t> –</a:t>
            </a:r>
            <a:r>
              <a:rPr lang="en-US" dirty="0" err="1" smtClean="0"/>
              <a:t>cmd</a:t>
            </a:r>
            <a:r>
              <a:rPr lang="en-US" dirty="0" smtClean="0"/>
              <a:t> “</a:t>
            </a:r>
            <a:r>
              <a:rPr lang="en-US" dirty="0" err="1" smtClean="0"/>
              <a:t>mymodule</a:t>
            </a:r>
            <a:r>
              <a:rPr lang="en-US" dirty="0" smtClean="0"/>
              <a:t>” –on /</a:t>
            </a:r>
            <a:r>
              <a:rPr lang="en-US" dirty="0" err="1" smtClean="0"/>
              <a:t>nodename</a:t>
            </a:r>
            <a:endParaRPr lang="en-US" dirty="0" smtClean="0"/>
          </a:p>
          <a:p>
            <a:r>
              <a:rPr lang="en-US" dirty="0" smtClean="0"/>
              <a:t>Other features: </a:t>
            </a:r>
            <a:r>
              <a:rPr lang="en-US" dirty="0" err="1" smtClean="0"/>
              <a:t>io</a:t>
            </a:r>
            <a:r>
              <a:rPr lang="en-US" dirty="0" smtClean="0"/>
              <a:t> redirection, sig term/sig kill, check termination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1414"/>
            <a:ext cx="76962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Defining applications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8572560" cy="408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Applications are described using xml</a:t>
            </a: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Through YARP the </a:t>
            </a:r>
            <a:r>
              <a:rPr lang="en-US" sz="2200" dirty="0" smtClean="0">
                <a:solidFill>
                  <a:srgbClr val="800080"/>
                </a:solidFill>
              </a:rPr>
              <a:t>application manager </a:t>
            </a:r>
            <a:r>
              <a:rPr lang="en-US" sz="2200" dirty="0" smtClean="0">
                <a:solidFill>
                  <a:srgbClr val="616365"/>
                </a:solidFill>
              </a:rPr>
              <a:t>performs common tasks e.g. starting modules with correct parameters, connect and disconnect ports, check dependencies</a:t>
            </a: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OS independent remote execution, with i/o redirection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071810"/>
            <a:ext cx="428005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ded Corner 6"/>
          <p:cNvSpPr/>
          <p:nvPr/>
        </p:nvSpPr>
        <p:spPr>
          <a:xfrm>
            <a:off x="1285852" y="4286256"/>
            <a:ext cx="1071570" cy="1174068"/>
          </a:xfrm>
          <a:prstGeom prst="foldedCorner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…</a:t>
            </a:r>
          </a:p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85852" y="4286256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.xml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607455" y="4655588"/>
            <a:ext cx="1000132" cy="273610"/>
          </a:xfrm>
          <a:prstGeom prst="rightArrow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-24"/>
            <a:ext cx="7696200" cy="944562"/>
          </a:xfrm>
        </p:spPr>
        <p:txBody>
          <a:bodyPr/>
          <a:lstStyle/>
          <a:p>
            <a:r>
              <a:rPr lang="en-US" dirty="0" smtClean="0"/>
              <a:t>An example: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8596" y="1214422"/>
            <a:ext cx="7010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&lt;application&gt;</a:t>
            </a:r>
          </a:p>
          <a:p>
            <a:r>
              <a:rPr lang="en-US" sz="1400" dirty="0" smtClean="0"/>
              <a:t>&lt;name&gt;Test grabbers&lt;/name&gt;</a:t>
            </a:r>
          </a:p>
          <a:p>
            <a:r>
              <a:rPr lang="en-US" sz="1400" dirty="0" smtClean="0"/>
              <a:t>&lt;dependencies&gt;</a:t>
            </a:r>
          </a:p>
          <a:p>
            <a:r>
              <a:rPr lang="en-US" sz="1400" dirty="0" smtClean="0"/>
              <a:t>	&lt;port&gt; … &lt;/port&gt;</a:t>
            </a:r>
          </a:p>
          <a:p>
            <a:r>
              <a:rPr lang="en-US" sz="1400" dirty="0" smtClean="0"/>
              <a:t>&lt;/dependencies&gt;</a:t>
            </a:r>
          </a:p>
          <a:p>
            <a:r>
              <a:rPr lang="en-US" sz="1400" dirty="0" smtClean="0"/>
              <a:t>&lt;module&gt;</a:t>
            </a:r>
          </a:p>
          <a:p>
            <a:r>
              <a:rPr lang="en-US" sz="1400" dirty="0" smtClean="0"/>
              <a:t>      &lt;name&gt;</a:t>
            </a:r>
            <a:r>
              <a:rPr lang="en-US" sz="1400" dirty="0" err="1" smtClean="0"/>
              <a:t>yarpdev</a:t>
            </a:r>
            <a:r>
              <a:rPr lang="en-US" sz="1400" dirty="0" smtClean="0"/>
              <a:t>&lt;/name&gt;</a:t>
            </a:r>
          </a:p>
          <a:p>
            <a:r>
              <a:rPr lang="en-US" sz="1400" dirty="0" smtClean="0"/>
              <a:t>      &lt;parameters&gt;--device grabber --</a:t>
            </a:r>
            <a:r>
              <a:rPr lang="en-US" sz="1400" dirty="0" err="1" smtClean="0"/>
              <a:t>subdevice</a:t>
            </a:r>
            <a:r>
              <a:rPr lang="en-US" sz="1400" dirty="0" smtClean="0"/>
              <a:t> </a:t>
            </a:r>
            <a:r>
              <a:rPr lang="en-US" sz="1400" dirty="0" err="1" smtClean="0"/>
              <a:t>test_grabber</a:t>
            </a:r>
            <a:r>
              <a:rPr lang="en-US" sz="1400" dirty="0" smtClean="0"/>
              <a:t> --name /test1&lt;/parameters&gt;</a:t>
            </a:r>
          </a:p>
          <a:p>
            <a:r>
              <a:rPr lang="en-US" sz="1400" dirty="0" smtClean="0"/>
              <a:t>          &lt;node&gt;pc1&lt;/node&gt;</a:t>
            </a:r>
          </a:p>
          <a:p>
            <a:r>
              <a:rPr lang="en-US" sz="1400" dirty="0" smtClean="0"/>
              <a:t>          &lt;</a:t>
            </a:r>
            <a:r>
              <a:rPr lang="en-US" sz="1400" dirty="0" err="1" smtClean="0"/>
              <a:t>stdio</a:t>
            </a:r>
            <a:r>
              <a:rPr lang="en-US" sz="1400" dirty="0" smtClean="0"/>
              <a:t>&gt;pc2&lt;/</a:t>
            </a:r>
            <a:r>
              <a:rPr lang="en-US" sz="1400" dirty="0" err="1" smtClean="0"/>
              <a:t>stdio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	&lt;tag&gt;test-grabber1&lt;/tag&gt;</a:t>
            </a:r>
          </a:p>
          <a:p>
            <a:r>
              <a:rPr lang="en-US" sz="1400" dirty="0" smtClean="0"/>
              <a:t>   &lt;/module&gt;</a:t>
            </a:r>
          </a:p>
          <a:p>
            <a:r>
              <a:rPr lang="en-US" sz="1400" dirty="0" smtClean="0"/>
              <a:t>   </a:t>
            </a:r>
          </a:p>
          <a:p>
            <a:r>
              <a:rPr lang="en-US" sz="1400" dirty="0" smtClean="0"/>
              <a:t>   &lt;module&gt;</a:t>
            </a:r>
          </a:p>
          <a:p>
            <a:r>
              <a:rPr lang="en-US" sz="1400" dirty="0" smtClean="0"/>
              <a:t>…</a:t>
            </a:r>
          </a:p>
          <a:p>
            <a:r>
              <a:rPr lang="en-US" sz="1400" dirty="0" smtClean="0"/>
              <a:t>   &lt;/module&gt;</a:t>
            </a:r>
          </a:p>
          <a:p>
            <a:endParaRPr lang="en-US" sz="1400" dirty="0" smtClean="0"/>
          </a:p>
          <a:p>
            <a:r>
              <a:rPr lang="en-US" sz="1400" dirty="0" smtClean="0"/>
              <a:t>&lt;connection&gt;</a:t>
            </a:r>
          </a:p>
          <a:p>
            <a:r>
              <a:rPr lang="en-US" sz="1400" dirty="0" smtClean="0"/>
              <a:t>  &lt;output&gt;/test1&lt;/output&gt;</a:t>
            </a:r>
          </a:p>
          <a:p>
            <a:r>
              <a:rPr lang="en-US" sz="1400" dirty="0" smtClean="0"/>
              <a:t>  &lt;input&gt;/view1&lt;/input&gt;</a:t>
            </a:r>
          </a:p>
          <a:p>
            <a:r>
              <a:rPr lang="en-US" sz="1400" dirty="0" smtClean="0"/>
              <a:t>  &lt;protocol&gt;</a:t>
            </a:r>
            <a:r>
              <a:rPr lang="en-US" sz="1400" dirty="0" err="1" smtClean="0"/>
              <a:t>tcp</a:t>
            </a:r>
            <a:r>
              <a:rPr lang="en-US" sz="1400" dirty="0" smtClean="0"/>
              <a:t>&lt;/protocol&gt;</a:t>
            </a:r>
          </a:p>
          <a:p>
            <a:r>
              <a:rPr lang="en-US" sz="1400" dirty="0" smtClean="0"/>
              <a:t>&lt;/connection&gt;</a:t>
            </a:r>
          </a:p>
          <a:p>
            <a:r>
              <a:rPr lang="en-US" sz="1400" dirty="0" smtClean="0"/>
              <a:t>&lt;/application&gt;</a:t>
            </a:r>
          </a:p>
          <a:p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71462"/>
            <a:ext cx="9144000" cy="1344613"/>
          </a:xfrm>
        </p:spPr>
        <p:txBody>
          <a:bodyPr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Modules and Applications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28625" y="1071546"/>
            <a:ext cx="8358188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An </a:t>
            </a:r>
            <a:r>
              <a:rPr lang="en-US" sz="2400" i="1" dirty="0">
                <a:solidFill>
                  <a:srgbClr val="800080"/>
                </a:solidFill>
                <a:latin typeface="+mj-lt"/>
              </a:rPr>
              <a:t>application</a:t>
            </a:r>
            <a:r>
              <a:rPr lang="en-US" sz="24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is a logical collection of </a:t>
            </a:r>
            <a:r>
              <a:rPr lang="en-US" sz="2400" i="1" dirty="0">
                <a:solidFill>
                  <a:schemeClr val="tx1"/>
                </a:solidFill>
                <a:latin typeface="+mj-lt"/>
              </a:rPr>
              <a:t>modules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with a particular purpose (e.g. attention system,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reaching, learning of affordances, drumming interaction history…)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  <a:p>
            <a:pPr marL="268288" indent="-268288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In practice it is just a collection of </a:t>
            </a:r>
            <a:r>
              <a:rPr lang="en-US" sz="2400" dirty="0">
                <a:solidFill>
                  <a:srgbClr val="800080"/>
                </a:solidFill>
                <a:latin typeface="+mj-lt"/>
              </a:rPr>
              <a:t>configuration files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US" sz="2400" dirty="0" smtClean="0">
                <a:solidFill>
                  <a:srgbClr val="800080"/>
                </a:solidFill>
                <a:latin typeface="+mj-lt"/>
              </a:rPr>
              <a:t>text description in xml</a:t>
            </a:r>
            <a:endParaRPr lang="en-US" sz="2400" dirty="0">
              <a:solidFill>
                <a:srgbClr val="800080"/>
              </a:solidFill>
              <a:latin typeface="+mj-lt"/>
            </a:endParaRPr>
          </a:p>
        </p:txBody>
      </p:sp>
      <p:sp>
        <p:nvSpPr>
          <p:cNvPr id="50" name="Cloud 49"/>
          <p:cNvSpPr/>
          <p:nvPr/>
        </p:nvSpPr>
        <p:spPr bwMode="auto">
          <a:xfrm>
            <a:off x="4177708" y="3357562"/>
            <a:ext cx="1486986" cy="1148776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3910" y="5444866"/>
            <a:ext cx="1925153" cy="1030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80902" y="5756397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2041" y="5652978"/>
            <a:ext cx="831559" cy="9192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4" name="Line 30"/>
          <p:cNvSpPr>
            <a:spLocks noChangeShapeType="1"/>
          </p:cNvSpPr>
          <p:nvPr/>
        </p:nvSpPr>
        <p:spPr bwMode="auto">
          <a:xfrm>
            <a:off x="2635685" y="6504602"/>
            <a:ext cx="962577" cy="127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Cloud 54"/>
          <p:cNvSpPr/>
          <p:nvPr/>
        </p:nvSpPr>
        <p:spPr bwMode="auto">
          <a:xfrm>
            <a:off x="6005545" y="4224395"/>
            <a:ext cx="1849457" cy="1262940"/>
          </a:xfrm>
          <a:prstGeom prst="cloud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Cloud 55"/>
          <p:cNvSpPr/>
          <p:nvPr/>
        </p:nvSpPr>
        <p:spPr bwMode="auto">
          <a:xfrm>
            <a:off x="1714479" y="3800568"/>
            <a:ext cx="1564047" cy="1061725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Oval 23"/>
          <p:cNvSpPr>
            <a:spLocks noChangeArrowheads="1"/>
          </p:cNvSpPr>
          <p:nvPr/>
        </p:nvSpPr>
        <p:spPr bwMode="auto">
          <a:xfrm>
            <a:off x="1880370" y="4109640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Oval 24"/>
          <p:cNvSpPr>
            <a:spLocks noChangeArrowheads="1"/>
          </p:cNvSpPr>
          <p:nvPr/>
        </p:nvSpPr>
        <p:spPr bwMode="auto">
          <a:xfrm>
            <a:off x="2387746" y="443309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25"/>
          <p:cNvSpPr>
            <a:spLocks noChangeArrowheads="1"/>
          </p:cNvSpPr>
          <p:nvPr/>
        </p:nvSpPr>
        <p:spPr bwMode="auto">
          <a:xfrm>
            <a:off x="2725998" y="3947913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Oval 26"/>
          <p:cNvSpPr>
            <a:spLocks noChangeArrowheads="1"/>
          </p:cNvSpPr>
          <p:nvPr/>
        </p:nvSpPr>
        <p:spPr bwMode="auto">
          <a:xfrm>
            <a:off x="6312893" y="479096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Oval 27"/>
          <p:cNvSpPr>
            <a:spLocks noChangeArrowheads="1"/>
          </p:cNvSpPr>
          <p:nvPr/>
        </p:nvSpPr>
        <p:spPr bwMode="auto">
          <a:xfrm>
            <a:off x="6651145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28"/>
          <p:cNvSpPr>
            <a:spLocks noChangeArrowheads="1"/>
          </p:cNvSpPr>
          <p:nvPr/>
        </p:nvSpPr>
        <p:spPr bwMode="auto">
          <a:xfrm>
            <a:off x="6820271" y="4952692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29"/>
          <p:cNvSpPr>
            <a:spLocks noChangeArrowheads="1"/>
          </p:cNvSpPr>
          <p:nvPr/>
        </p:nvSpPr>
        <p:spPr bwMode="auto">
          <a:xfrm>
            <a:off x="7158522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4" name="AutoShape 33"/>
          <p:cNvCxnSpPr>
            <a:cxnSpLocks noChangeShapeType="1"/>
            <a:stCxn id="57" idx="5"/>
            <a:endCxn id="58" idx="2"/>
          </p:cNvCxnSpPr>
          <p:nvPr/>
        </p:nvCxnSpPr>
        <p:spPr bwMode="auto">
          <a:xfrm>
            <a:off x="2169293" y="4385924"/>
            <a:ext cx="218454" cy="20889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5" name="AutoShape 34"/>
          <p:cNvCxnSpPr>
            <a:cxnSpLocks noChangeShapeType="1"/>
            <a:stCxn id="58" idx="7"/>
            <a:endCxn id="59" idx="4"/>
          </p:cNvCxnSpPr>
          <p:nvPr/>
        </p:nvCxnSpPr>
        <p:spPr bwMode="auto">
          <a:xfrm rot="5400000" flipH="1" flipV="1">
            <a:off x="2681244" y="4266586"/>
            <a:ext cx="209096" cy="21866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6" name="AutoShape 35"/>
          <p:cNvCxnSpPr>
            <a:cxnSpLocks noChangeShapeType="1"/>
            <a:stCxn id="59" idx="2"/>
            <a:endCxn id="57" idx="6"/>
          </p:cNvCxnSpPr>
          <p:nvPr/>
        </p:nvCxnSpPr>
        <p:spPr bwMode="auto">
          <a:xfrm flipH="1">
            <a:off x="2217447" y="4109640"/>
            <a:ext cx="507377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7" name="AutoShape 36"/>
          <p:cNvCxnSpPr>
            <a:cxnSpLocks noChangeShapeType="1"/>
            <a:stCxn id="60" idx="6"/>
            <a:endCxn id="62" idx="2"/>
          </p:cNvCxnSpPr>
          <p:nvPr/>
        </p:nvCxnSpPr>
        <p:spPr bwMode="auto">
          <a:xfrm>
            <a:off x="6649970" y="4952692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8" name="AutoShape 37"/>
          <p:cNvCxnSpPr>
            <a:cxnSpLocks noChangeShapeType="1"/>
            <a:stCxn id="62" idx="7"/>
            <a:endCxn id="63" idx="3"/>
          </p:cNvCxnSpPr>
          <p:nvPr/>
        </p:nvCxnSpPr>
        <p:spPr bwMode="auto">
          <a:xfrm flipV="1">
            <a:off x="7109193" y="4743796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9" name="AutoShape 38"/>
          <p:cNvCxnSpPr>
            <a:cxnSpLocks noChangeShapeType="1"/>
            <a:stCxn id="60" idx="0"/>
            <a:endCxn id="61" idx="2"/>
          </p:cNvCxnSpPr>
          <p:nvPr/>
        </p:nvCxnSpPr>
        <p:spPr bwMode="auto">
          <a:xfrm rot="5400000" flipH="1" flipV="1">
            <a:off x="6485719" y="4625539"/>
            <a:ext cx="161727" cy="16912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0" name="AutoShape 39"/>
          <p:cNvCxnSpPr>
            <a:cxnSpLocks noChangeShapeType="1"/>
            <a:stCxn id="63" idx="2"/>
            <a:endCxn id="61" idx="6"/>
          </p:cNvCxnSpPr>
          <p:nvPr/>
        </p:nvCxnSpPr>
        <p:spPr bwMode="auto">
          <a:xfrm flipH="1">
            <a:off x="6988220" y="4629238"/>
            <a:ext cx="169125" cy="112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1" name="Cloud 70"/>
          <p:cNvSpPr/>
          <p:nvPr/>
        </p:nvSpPr>
        <p:spPr bwMode="auto">
          <a:xfrm>
            <a:off x="3265692" y="4467511"/>
            <a:ext cx="1849457" cy="1265277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Oval 26"/>
          <p:cNvSpPr>
            <a:spLocks noChangeArrowheads="1"/>
          </p:cNvSpPr>
          <p:nvPr/>
        </p:nvSpPr>
        <p:spPr bwMode="auto">
          <a:xfrm>
            <a:off x="3573692" y="5035818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7"/>
          <p:cNvSpPr>
            <a:spLocks noChangeArrowheads="1"/>
          </p:cNvSpPr>
          <p:nvPr/>
        </p:nvSpPr>
        <p:spPr bwMode="auto">
          <a:xfrm>
            <a:off x="3918917" y="4739096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28"/>
          <p:cNvSpPr>
            <a:spLocks noChangeArrowheads="1"/>
          </p:cNvSpPr>
          <p:nvPr/>
        </p:nvSpPr>
        <p:spPr bwMode="auto">
          <a:xfrm>
            <a:off x="4081067" y="519754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Oval 29"/>
          <p:cNvSpPr>
            <a:spLocks noChangeArrowheads="1"/>
          </p:cNvSpPr>
          <p:nvPr/>
        </p:nvSpPr>
        <p:spPr bwMode="auto">
          <a:xfrm>
            <a:off x="4419320" y="4712364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76" name="AutoShape 36"/>
          <p:cNvCxnSpPr>
            <a:cxnSpLocks noChangeShapeType="1"/>
            <a:stCxn id="72" idx="6"/>
            <a:endCxn id="74" idx="2"/>
          </p:cNvCxnSpPr>
          <p:nvPr/>
        </p:nvCxnSpPr>
        <p:spPr bwMode="auto">
          <a:xfrm>
            <a:off x="3910768" y="5197545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7" name="AutoShape 37"/>
          <p:cNvCxnSpPr>
            <a:cxnSpLocks noChangeShapeType="1"/>
            <a:stCxn id="74" idx="7"/>
            <a:endCxn id="75" idx="3"/>
          </p:cNvCxnSpPr>
          <p:nvPr/>
        </p:nvCxnSpPr>
        <p:spPr bwMode="auto">
          <a:xfrm flipV="1">
            <a:off x="4369992" y="4988647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8" name="AutoShape 38"/>
          <p:cNvCxnSpPr>
            <a:cxnSpLocks noChangeShapeType="1"/>
            <a:stCxn id="72" idx="0"/>
            <a:endCxn id="73" idx="2"/>
          </p:cNvCxnSpPr>
          <p:nvPr/>
        </p:nvCxnSpPr>
        <p:spPr bwMode="auto">
          <a:xfrm rot="5400000" flipH="1" flipV="1">
            <a:off x="3763370" y="4880273"/>
            <a:ext cx="134994" cy="17609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9" name="AutoShape 39"/>
          <p:cNvCxnSpPr>
            <a:cxnSpLocks noChangeShapeType="1"/>
            <a:stCxn id="75" idx="2"/>
            <a:endCxn id="73" idx="6"/>
          </p:cNvCxnSpPr>
          <p:nvPr/>
        </p:nvCxnSpPr>
        <p:spPr bwMode="auto">
          <a:xfrm rot="10800000" flipV="1">
            <a:off x="4257167" y="4874092"/>
            <a:ext cx="162153" cy="26733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0" name="Curved Connector 64"/>
          <p:cNvCxnSpPr>
            <a:cxnSpLocks noChangeShapeType="1"/>
            <a:stCxn id="58" idx="4"/>
            <a:endCxn id="72" idx="2"/>
          </p:cNvCxnSpPr>
          <p:nvPr/>
        </p:nvCxnSpPr>
        <p:spPr bwMode="auto">
          <a:xfrm rot="16200000" flipH="1">
            <a:off x="2844784" y="4468637"/>
            <a:ext cx="440995" cy="101681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1" name="Curved Connector 66"/>
          <p:cNvCxnSpPr>
            <a:cxnSpLocks noChangeShapeType="1"/>
            <a:stCxn id="84" idx="2"/>
            <a:endCxn id="73" idx="0"/>
          </p:cNvCxnSpPr>
          <p:nvPr/>
        </p:nvCxnSpPr>
        <p:spPr bwMode="auto">
          <a:xfrm rot="10800000" flipV="1">
            <a:off x="4088043" y="4179119"/>
            <a:ext cx="575303" cy="55997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2" name="Curved Connector 68"/>
          <p:cNvCxnSpPr>
            <a:cxnSpLocks noChangeShapeType="1"/>
            <a:stCxn id="74" idx="4"/>
            <a:endCxn id="60" idx="3"/>
          </p:cNvCxnSpPr>
          <p:nvPr/>
        </p:nvCxnSpPr>
        <p:spPr bwMode="auto">
          <a:xfrm rot="5400000" flipH="1" flipV="1">
            <a:off x="5079337" y="4237907"/>
            <a:ext cx="453948" cy="2112236"/>
          </a:xfrm>
          <a:prstGeom prst="curvedConnector3">
            <a:avLst>
              <a:gd name="adj1" fmla="val -56012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3" name="Shape 70"/>
          <p:cNvCxnSpPr>
            <a:cxnSpLocks noChangeShapeType="1"/>
            <a:endCxn id="61" idx="1"/>
          </p:cNvCxnSpPr>
          <p:nvPr/>
        </p:nvCxnSpPr>
        <p:spPr bwMode="auto">
          <a:xfrm flipV="1">
            <a:off x="4757571" y="4514880"/>
            <a:ext cx="1943110" cy="347414"/>
          </a:xfrm>
          <a:prstGeom prst="curvedConnector4">
            <a:avLst>
              <a:gd name="adj1" fmla="val 38960"/>
              <a:gd name="adj2" fmla="val 21304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84" name="Oval 26"/>
          <p:cNvSpPr>
            <a:spLocks noChangeArrowheads="1"/>
          </p:cNvSpPr>
          <p:nvPr/>
        </p:nvSpPr>
        <p:spPr bwMode="auto">
          <a:xfrm>
            <a:off x="4663345" y="4008407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Oval 27"/>
          <p:cNvSpPr>
            <a:spLocks noChangeArrowheads="1"/>
          </p:cNvSpPr>
          <p:nvPr/>
        </p:nvSpPr>
        <p:spPr bwMode="auto">
          <a:xfrm>
            <a:off x="4494221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Oval 29"/>
          <p:cNvSpPr>
            <a:spLocks noChangeArrowheads="1"/>
          </p:cNvSpPr>
          <p:nvPr/>
        </p:nvSpPr>
        <p:spPr bwMode="auto">
          <a:xfrm>
            <a:off x="5001596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7" name="Curved Connector 62"/>
          <p:cNvCxnSpPr>
            <a:cxnSpLocks noChangeShapeType="1"/>
            <a:stCxn id="59" idx="7"/>
            <a:endCxn id="85" idx="2"/>
          </p:cNvCxnSpPr>
          <p:nvPr/>
        </p:nvCxnSpPr>
        <p:spPr bwMode="auto">
          <a:xfrm rot="5400000" flipH="1" flipV="1">
            <a:off x="3643666" y="3144727"/>
            <a:ext cx="221603" cy="147950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8" name="Straight Arrow Connector 72"/>
          <p:cNvCxnSpPr>
            <a:cxnSpLocks noChangeShapeType="1"/>
            <a:stCxn id="86" idx="3"/>
            <a:endCxn id="84" idx="7"/>
          </p:cNvCxnSpPr>
          <p:nvPr/>
        </p:nvCxnSpPr>
        <p:spPr bwMode="auto">
          <a:xfrm rot="5400000">
            <a:off x="4919588" y="3926862"/>
            <a:ext cx="164017" cy="99072"/>
          </a:xfrm>
          <a:prstGeom prst="straightConnector1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9" name="Curved Connector 75"/>
          <p:cNvCxnSpPr>
            <a:cxnSpLocks noChangeShapeType="1"/>
            <a:stCxn id="85" idx="6"/>
            <a:endCxn id="86" idx="2"/>
          </p:cNvCxnSpPr>
          <p:nvPr/>
        </p:nvCxnSpPr>
        <p:spPr bwMode="auto">
          <a:xfrm>
            <a:off x="4832472" y="3773677"/>
            <a:ext cx="169125" cy="118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90" name="Shape 79"/>
          <p:cNvCxnSpPr>
            <a:cxnSpLocks noChangeShapeType="1"/>
            <a:stCxn id="86" idx="6"/>
            <a:endCxn id="61" idx="0"/>
          </p:cNvCxnSpPr>
          <p:nvPr/>
        </p:nvCxnSpPr>
        <p:spPr bwMode="auto">
          <a:xfrm>
            <a:off x="5339847" y="3773679"/>
            <a:ext cx="1480424" cy="693832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Good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557730"/>
          </a:xfrm>
        </p:spPr>
        <p:txBody>
          <a:bodyPr/>
          <a:lstStyle/>
          <a:p>
            <a:r>
              <a:rPr lang="en-US" dirty="0" smtClean="0"/>
              <a:t>Executable with </a:t>
            </a:r>
            <a:r>
              <a:rPr lang="en-US" dirty="0" err="1" smtClean="0"/>
              <a:t>yarp</a:t>
            </a:r>
            <a:r>
              <a:rPr lang="en-US" dirty="0" smtClean="0"/>
              <a:t> interface</a:t>
            </a:r>
          </a:p>
          <a:p>
            <a:r>
              <a:rPr lang="en-US" dirty="0" smtClean="0"/>
              <a:t>Command line configuration:</a:t>
            </a:r>
          </a:p>
          <a:p>
            <a:pPr lvl="1"/>
            <a:r>
              <a:rPr lang="en-US" dirty="0" smtClean="0"/>
              <a:t>Algorithm parameters</a:t>
            </a:r>
          </a:p>
          <a:p>
            <a:pPr lvl="1"/>
            <a:r>
              <a:rPr lang="en-US" dirty="0" smtClean="0"/>
              <a:t>Port names</a:t>
            </a:r>
          </a:p>
          <a:p>
            <a:pPr lvl="1"/>
            <a:r>
              <a:rPr lang="en-US" dirty="0" smtClean="0"/>
              <a:t>Initialization files</a:t>
            </a:r>
          </a:p>
          <a:p>
            <a:r>
              <a:rPr lang="en-US" dirty="0" smtClean="0"/>
              <a:t>Independent of working directory</a:t>
            </a:r>
          </a:p>
          <a:p>
            <a:r>
              <a:rPr lang="en-US" dirty="0" smtClean="0"/>
              <a:t>Smooth shutdown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ResourceFinder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example :</a:t>
            </a:r>
          </a:p>
          <a:p>
            <a:pPr>
              <a:buNone/>
            </a:pPr>
            <a:r>
              <a:rPr lang="en-US" dirty="0" smtClean="0"/>
              <a:t>random –robot </a:t>
            </a:r>
            <a:r>
              <a:rPr lang="en-US" dirty="0" err="1" smtClean="0"/>
              <a:t>icub</a:t>
            </a:r>
            <a:r>
              <a:rPr lang="en-US" dirty="0" smtClean="0"/>
              <a:t> –part head –joint 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random –from random.ini</a:t>
            </a:r>
          </a:p>
        </p:txBody>
      </p:sp>
      <p:sp>
        <p:nvSpPr>
          <p:cNvPr id="6" name="Right Brace 5"/>
          <p:cNvSpPr/>
          <p:nvPr/>
        </p:nvSpPr>
        <p:spPr>
          <a:xfrm rot="5400000">
            <a:off x="4179091" y="178571"/>
            <a:ext cx="500066" cy="5000660"/>
          </a:xfrm>
          <a:prstGeom prst="rightBrace">
            <a:avLst>
              <a:gd name="adj1" fmla="val 8333"/>
              <a:gd name="adj2" fmla="val 535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>
            <a:off x="4000496" y="3036091"/>
            <a:ext cx="1571636" cy="1643074"/>
          </a:xfrm>
          <a:prstGeom prst="flowChartDocumen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random.ini</a:t>
            </a:r>
          </a:p>
          <a:p>
            <a:endParaRPr lang="en-US" dirty="0" smtClean="0"/>
          </a:p>
          <a:p>
            <a:r>
              <a:rPr lang="en-US" dirty="0" smtClean="0"/>
              <a:t>robot    </a:t>
            </a:r>
            <a:r>
              <a:rPr lang="en-US" dirty="0" err="1" smtClean="0"/>
              <a:t>icub</a:t>
            </a:r>
            <a:endParaRPr lang="en-US" dirty="0" smtClean="0"/>
          </a:p>
          <a:p>
            <a:r>
              <a:rPr lang="en-US" dirty="0" smtClean="0"/>
              <a:t>part      head</a:t>
            </a:r>
          </a:p>
          <a:p>
            <a:r>
              <a:rPr lang="en-US" dirty="0" smtClean="0"/>
              <a:t>joint    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28" y="1389081"/>
            <a:ext cx="6657964" cy="4754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Use a certain </a:t>
            </a:r>
            <a:r>
              <a:rPr lang="en-US" sz="2800" dirty="0" smtClean="0">
                <a:solidFill>
                  <a:srgbClr val="7030A0"/>
                </a:solidFill>
              </a:rPr>
              <a:t>policy</a:t>
            </a:r>
            <a:r>
              <a:rPr lang="en-US" sz="2800" dirty="0" smtClean="0"/>
              <a:t> to locate random.ini</a:t>
            </a:r>
          </a:p>
          <a:p>
            <a:r>
              <a:rPr lang="en-US" sz="2800" dirty="0" smtClean="0"/>
              <a:t>The “ICUB_ROOT” policy in short:</a:t>
            </a:r>
          </a:p>
          <a:p>
            <a:pPr lvl="1"/>
            <a:r>
              <a:rPr lang="en-US" sz="2400" dirty="0" smtClean="0"/>
              <a:t>locally in the working directory</a:t>
            </a:r>
          </a:p>
          <a:p>
            <a:pPr lvl="1"/>
            <a:r>
              <a:rPr lang="en-US" sz="2400" dirty="0" smtClean="0"/>
              <a:t>relative path if the name contains path information (as in: ../../</a:t>
            </a:r>
            <a:r>
              <a:rPr lang="en-US" sz="2400" dirty="0" err="1" smtClean="0"/>
              <a:t>mypath</a:t>
            </a:r>
            <a:r>
              <a:rPr lang="en-US" sz="2400" dirty="0" smtClean="0"/>
              <a:t>/random.ini)</a:t>
            </a:r>
          </a:p>
          <a:p>
            <a:pPr lvl="1"/>
            <a:r>
              <a:rPr lang="en-US" sz="2400" dirty="0" smtClean="0"/>
              <a:t>check in the $ICUB_ROOT/app/</a:t>
            </a:r>
            <a:r>
              <a:rPr lang="en-US" sz="2400" i="1" dirty="0" smtClean="0"/>
              <a:t>context</a:t>
            </a:r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6715140" y="2285992"/>
            <a:ext cx="214314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29454" y="2631040"/>
            <a:ext cx="1797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intuitive behavior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6715140" y="3786190"/>
            <a:ext cx="285752" cy="345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00893" y="3786190"/>
            <a:ext cx="1725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support  automation, reuse and deploy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7030A0"/>
                </a:solidFill>
              </a:rPr>
              <a:t>context</a:t>
            </a:r>
            <a:r>
              <a:rPr lang="en-US" dirty="0" smtClean="0"/>
              <a:t> is a directory inside the “app” structure that stores all configuration files for a set of modules</a:t>
            </a:r>
          </a:p>
          <a:p>
            <a:r>
              <a:rPr lang="en-US" dirty="0" smtClean="0"/>
              <a:t>Consider the following examples:</a:t>
            </a:r>
          </a:p>
          <a:p>
            <a:pPr>
              <a:buNone/>
            </a:pPr>
            <a:r>
              <a:rPr lang="en-US" sz="2400" dirty="0" smtClean="0"/>
              <a:t>random –from random.ini –context </a:t>
            </a:r>
            <a:r>
              <a:rPr lang="en-US" sz="2400" dirty="0" err="1" smtClean="0"/>
              <a:t>learnHeadKin</a:t>
            </a:r>
            <a:r>
              <a:rPr lang="en-US" sz="2400" dirty="0" smtClean="0"/>
              <a:t>/conf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random –from random.ini –context </a:t>
            </a:r>
            <a:r>
              <a:rPr lang="en-US" sz="2400" dirty="0" err="1" smtClean="0"/>
              <a:t>learnArmKin</a:t>
            </a:r>
            <a:r>
              <a:rPr lang="en-US" sz="2400" dirty="0" smtClean="0"/>
              <a:t>/conf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ResourceFinder</a:t>
            </a:r>
            <a:r>
              <a:rPr lang="en-US" sz="2400" dirty="0" smtClean="0"/>
              <a:t> </a:t>
            </a:r>
            <a:r>
              <a:rPr lang="en-US" sz="2400" dirty="0" err="1" smtClean="0"/>
              <a:t>rf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err="1" smtClean="0"/>
              <a:t>rf.configure</a:t>
            </a:r>
            <a:r>
              <a:rPr lang="en-US" sz="2400" dirty="0" smtClean="0"/>
              <a:t>(“ICUB_ROOT”, </a:t>
            </a:r>
            <a:r>
              <a:rPr lang="en-US" sz="2400" dirty="0" err="1" smtClean="0"/>
              <a:t>argc</a:t>
            </a:r>
            <a:r>
              <a:rPr lang="en-US" sz="2400" dirty="0" smtClean="0"/>
              <a:t>, </a:t>
            </a:r>
            <a:r>
              <a:rPr lang="en-US" sz="2400" dirty="0" err="1" smtClean="0"/>
              <a:t>argv</a:t>
            </a:r>
            <a:r>
              <a:rPr lang="en-US" sz="2400" dirty="0" smtClean="0"/>
              <a:t>);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785918" y="2428869"/>
            <a:ext cx="1143008" cy="535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28926" y="2714621"/>
            <a:ext cx="3500462" cy="64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configuration, set the policy to use, pass command line parameters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ResourceFinder</a:t>
            </a:r>
            <a:r>
              <a:rPr lang="en-US" sz="2400" dirty="0" smtClean="0"/>
              <a:t> </a:t>
            </a:r>
            <a:r>
              <a:rPr lang="en-US" sz="2400" dirty="0" err="1" smtClean="0"/>
              <a:t>rf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err="1" smtClean="0"/>
              <a:t>rf.configure</a:t>
            </a:r>
            <a:r>
              <a:rPr lang="en-US" sz="2400" dirty="0" smtClean="0"/>
              <a:t>(“ICUB_ROOT”, </a:t>
            </a:r>
            <a:r>
              <a:rPr lang="en-US" sz="2400" dirty="0" err="1" smtClean="0"/>
              <a:t>argc</a:t>
            </a:r>
            <a:r>
              <a:rPr lang="en-US" sz="2400" dirty="0" smtClean="0"/>
              <a:t>, </a:t>
            </a:r>
            <a:r>
              <a:rPr lang="en-US" sz="2400" dirty="0" err="1" smtClean="0"/>
              <a:t>argv</a:t>
            </a:r>
            <a:r>
              <a:rPr lang="en-US" sz="2400" dirty="0" smtClean="0"/>
              <a:t>);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ConstString</a:t>
            </a:r>
            <a:r>
              <a:rPr lang="en-US" sz="2400" dirty="0" smtClean="0"/>
              <a:t> </a:t>
            </a:r>
            <a:r>
              <a:rPr lang="en-US" sz="2400" dirty="0" err="1" smtClean="0"/>
              <a:t>robotName</a:t>
            </a:r>
            <a:r>
              <a:rPr lang="en-US" sz="2400" dirty="0" smtClean="0"/>
              <a:t>=</a:t>
            </a:r>
            <a:r>
              <a:rPr lang="en-US" sz="2400" dirty="0" err="1" smtClean="0"/>
              <a:t>rf.find</a:t>
            </a:r>
            <a:r>
              <a:rPr lang="en-US" sz="2400" dirty="0" smtClean="0"/>
              <a:t>(“robot”).</a:t>
            </a:r>
            <a:r>
              <a:rPr lang="en-US" sz="2400" dirty="0" err="1" smtClean="0"/>
              <a:t>asString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err="1" smtClean="0"/>
              <a:t>ConstString</a:t>
            </a:r>
            <a:r>
              <a:rPr lang="en-US" sz="2400" dirty="0" smtClean="0"/>
              <a:t> </a:t>
            </a:r>
            <a:r>
              <a:rPr lang="en-US" sz="2400" dirty="0" err="1" smtClean="0"/>
              <a:t>partName</a:t>
            </a:r>
            <a:r>
              <a:rPr lang="en-US" sz="2400" dirty="0" smtClean="0"/>
              <a:t>=</a:t>
            </a:r>
            <a:r>
              <a:rPr lang="en-US" sz="2400" dirty="0" err="1" smtClean="0"/>
              <a:t>rf.find</a:t>
            </a:r>
            <a:r>
              <a:rPr lang="en-US" sz="2400" dirty="0" smtClean="0"/>
              <a:t>(“part”).</a:t>
            </a:r>
            <a:r>
              <a:rPr lang="en-US" sz="2400" dirty="0" err="1" smtClean="0"/>
              <a:t>asString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joint=</a:t>
            </a:r>
            <a:r>
              <a:rPr lang="en-US" sz="2400" dirty="0" err="1" smtClean="0"/>
              <a:t>rf.find</a:t>
            </a:r>
            <a:r>
              <a:rPr lang="en-US" sz="2400" dirty="0" smtClean="0"/>
              <a:t>(“joint”).</a:t>
            </a:r>
            <a:r>
              <a:rPr lang="en-US" sz="2400" dirty="0" err="1" smtClean="0"/>
              <a:t>asInt</a:t>
            </a:r>
            <a:r>
              <a:rPr lang="en-US" sz="2400" dirty="0" smtClean="0"/>
              <a:t>(); </a:t>
            </a:r>
            <a:endParaRPr lang="en-US" sz="28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3000364" y="4429132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1868" y="4917056"/>
            <a:ext cx="2058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parameters…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nside Pages">
  <a:themeElements>
    <a:clrScheme name="Custom 1">
      <a:dk1>
        <a:srgbClr val="FFFFFF"/>
      </a:dk1>
      <a:lt1>
        <a:srgbClr val="616365"/>
      </a:lt1>
      <a:dk2>
        <a:srgbClr val="0000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iss Pro">
      <a:majorFont>
        <a:latin typeface="Bliss Pro"/>
        <a:ea typeface=""/>
        <a:cs typeface=""/>
      </a:majorFont>
      <a:minorFont>
        <a:latin typeface="Blis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IIT.thmx</Template>
  <TotalTime>1246</TotalTime>
  <Words>908</Words>
  <Application>Microsoft Office PowerPoint</Application>
  <PresentationFormat>On-screen Show (4:3)</PresentationFormat>
  <Paragraphs>220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Title Page</vt:lpstr>
      <vt:lpstr>Inside Pages</vt:lpstr>
      <vt:lpstr>Modules and Applications</vt:lpstr>
      <vt:lpstr>iCub Modules</vt:lpstr>
      <vt:lpstr>Modules and Applications</vt:lpstr>
      <vt:lpstr>Writing Good Modules</vt:lpstr>
      <vt:lpstr>The ResourceFinder class</vt:lpstr>
      <vt:lpstr>PowerPoint Presentation</vt:lpstr>
      <vt:lpstr>Changing the context</vt:lpstr>
      <vt:lpstr>The code</vt:lpstr>
      <vt:lpstr>The code</vt:lpstr>
      <vt:lpstr>RF Configuration</vt:lpstr>
      <vt:lpstr>PowerPoint Presentation</vt:lpstr>
      <vt:lpstr>Simplify usage: default values</vt:lpstr>
      <vt:lpstr>Why a ResouceFinder</vt:lpstr>
      <vt:lpstr>Further readings</vt:lpstr>
      <vt:lpstr>The RFModule class</vt:lpstr>
      <vt:lpstr>PowerPoint Presentation</vt:lpstr>
      <vt:lpstr>PowerPoint Presentation</vt:lpstr>
      <vt:lpstr>Attach callbacks</vt:lpstr>
      <vt:lpstr>PowerPoint Presentation</vt:lpstr>
      <vt:lpstr>Periodic Activities</vt:lpstr>
      <vt:lpstr>PowerPoint Presentation</vt:lpstr>
      <vt:lpstr>Further readings</vt:lpstr>
      <vt:lpstr>Yarprun</vt:lpstr>
      <vt:lpstr>Defining applications</vt:lpstr>
      <vt:lpstr>An example:</vt:lpstr>
    </vt:vector>
  </TitlesOfParts>
  <Company>IIT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Dring</dc:creator>
  <cp:lastModifiedBy>nat</cp:lastModifiedBy>
  <cp:revision>210</cp:revision>
  <dcterms:created xsi:type="dcterms:W3CDTF">2008-10-22T13:24:50Z</dcterms:created>
  <dcterms:modified xsi:type="dcterms:W3CDTF">2011-07-10T14:50:36Z</dcterms:modified>
</cp:coreProperties>
</file>